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5" r:id="rId2"/>
    <p:sldId id="266" r:id="rId3"/>
    <p:sldId id="356" r:id="rId4"/>
    <p:sldId id="355" r:id="rId5"/>
    <p:sldId id="339" r:id="rId6"/>
    <p:sldId id="340" r:id="rId7"/>
    <p:sldId id="353" r:id="rId8"/>
    <p:sldId id="358" r:id="rId9"/>
    <p:sldId id="352" r:id="rId10"/>
    <p:sldId id="348" r:id="rId11"/>
    <p:sldId id="347" r:id="rId12"/>
    <p:sldId id="35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15" autoAdjust="0"/>
    <p:restoredTop sz="95706" autoAdjust="0"/>
  </p:normalViewPr>
  <p:slideViewPr>
    <p:cSldViewPr snapToGrid="0">
      <p:cViewPr varScale="1">
        <p:scale>
          <a:sx n="99" d="100"/>
          <a:sy n="99" d="100"/>
        </p:scale>
        <p:origin x="3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8FE88-C60B-4153-9162-8420FE0183EE}" type="datetimeFigureOut">
              <a:rPr lang="en-US" smtClean="0"/>
              <a:t>5/22/2019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975B2-5952-4DAB-89B5-3820CE0017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48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95C97-70C1-475F-ACA1-2178405C9DA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154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9975B2-5952-4DAB-89B5-3820CE0017C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486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9975B2-5952-4DAB-89B5-3820CE0017C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774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595C97-70C1-475F-ACA1-2178405C9DA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665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9F7E2-C074-4C17-9535-C6F998DC1C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2940F1-9A8B-4B4D-ADD9-F33C887AC1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C850F-FEFF-4A4B-BE12-FE44E6609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5C473-F55C-409A-95E6-D51145CA302D}" type="datetime1">
              <a:rPr lang="en-US" smtClean="0"/>
              <a:t>5/22/2019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28C13D-64E9-4E0D-A67E-80AEA79B3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FDD9A-D146-470E-B64A-43E68700C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639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004CE-6FF3-4F46-A75D-071F88161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8751FE-82E6-41F1-8B09-AC2B288C73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1580F-9E85-464C-A9C0-C71F8CC66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8774C-F063-43A3-8690-34C3848696BB}" type="datetime1">
              <a:rPr lang="en-US" smtClean="0"/>
              <a:t>5/22/2019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8E78E-4FF5-4B22-AA50-10CF153BB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9EEC4-04E3-4A4C-BAEE-BDAC45A2A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672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00ADCE-7C5D-4B9C-A96A-A16D265DCE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56E4C2-0428-47B2-9366-E0FBD5ED34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E7406-3B35-4DAD-BC50-A515D38A9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04C6-91E6-47D3-970B-370C59EE936E}" type="datetime1">
              <a:rPr lang="en-US" smtClean="0"/>
              <a:t>5/22/2019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88DB3-1E27-4E7D-9D7D-ADF9C331B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6D4EE-8811-4479-BE7A-68FDFDEBC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98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 of contents/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1" y="292100"/>
            <a:ext cx="11582400" cy="526640"/>
          </a:xfrm>
        </p:spPr>
        <p:txBody>
          <a:bodyPr/>
          <a:lstStyle>
            <a:lvl1pPr marL="0" marR="0" indent="0" algn="l" defTabSz="121917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218433" y="1828800"/>
            <a:ext cx="7583793" cy="4114800"/>
          </a:xfrm>
        </p:spPr>
        <p:txBody>
          <a:bodyPr tIns="91440"/>
          <a:lstStyle>
            <a:lvl1pPr marL="0" indent="0">
              <a:lnSpc>
                <a:spcPts val="1733"/>
              </a:lnSpc>
              <a:spcBef>
                <a:spcPts val="1440"/>
              </a:spcBef>
              <a:buNone/>
              <a:defRPr sz="16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38912" y="1828800"/>
            <a:ext cx="3657600" cy="4114800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52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C0343-7EA3-4C01-AE44-52B7E142B0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569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ECC91-1455-47EF-A64F-1E9549FCE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C9AC0-2CDB-44EF-9DCB-B47192F928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2E2B2-CE44-434D-A1F4-D212B0B59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1A5C5-DC1B-4128-B7F7-014BB1F58A64}" type="datetime1">
              <a:rPr lang="en-US" smtClean="0"/>
              <a:t>5/22/2019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C47AB-C4AE-4C38-97E3-A0503EB45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A6A47-540A-4DAE-87F1-18CEDEB69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539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40E7E-DE71-4622-9A0C-33A27C100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3556C5-45DB-4D70-A319-75CB5E4B45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F4CD4-6F48-4FD8-B77F-E11CE3B0A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C42E-52C8-4522-9EDD-2B44989003D7}" type="datetime1">
              <a:rPr lang="en-US" smtClean="0"/>
              <a:t>5/22/2019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44D2DF-B4F3-41D1-9301-8BF126A00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2DE2B-631D-4D60-A26E-89C7C7E74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329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CC024-9B87-48B7-AB0F-CE6834CDA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C70FA-F484-427C-9777-8098E80139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03002C-296A-46D5-A833-BA94EF884A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942BCD-008E-489C-98BB-9D46F5ABF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4DAFB-9294-483E-A531-4F3DB0BB9A8A}" type="datetime1">
              <a:rPr lang="en-US" smtClean="0"/>
              <a:t>5/22/2019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629169-3489-4831-9D0A-003EEBC1B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0A669-5FE8-4547-870F-C4156998B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84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36378-FC7D-4CE1-94DC-4B58D2BB8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EC1392-0C0B-4D7F-99C3-0F6A800AFC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4E089D-6B1E-4066-9254-F3305C572E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647B05-A20D-41B4-ACFB-28CE43B0C2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1D37D5-041A-43ED-A43A-F4377248D3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FC2EF5-B378-4488-A419-7EC7DD3F9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C0AD3-3B6A-4806-8A62-EA0EA6304F60}" type="datetime1">
              <a:rPr lang="en-US" smtClean="0"/>
              <a:t>5/22/2019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E643AA-621F-4B7F-9EF5-3EB560125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F08E03-0EAA-476E-BFC7-F11981A50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374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F9A26-59F0-4B71-B404-A20145F02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F24DA1-35DD-4090-8A30-34F134FDB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0CEF-DCF1-44F1-A322-F773C1253D31}" type="datetime1">
              <a:rPr lang="en-US" smtClean="0"/>
              <a:t>5/22/2019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2A1C1-4B0E-42CD-A59C-4AE88F59A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AD34FC-976A-44FB-98C8-53461F11A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310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79F7AE-38FA-4282-821A-1A53C129C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72CE-7640-4215-8D8B-92E3949A66EA}" type="datetime1">
              <a:rPr lang="en-US" smtClean="0"/>
              <a:t>5/22/2019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CC41E6-9580-4553-8B76-30942C5A3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AEC4B6-B56B-4AB1-969A-D8C6954BE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789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562AF-93B0-4355-98C5-3162B0AE9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D7DB7A-888A-49B7-A3CA-3AA9F2848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6E2C0F-5CB1-4B80-92BA-D841D5AB17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282587-690D-4D13-BE3B-2C449B29A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9602A-B602-4C1F-BCC6-844B2C27B82E}" type="datetime1">
              <a:rPr lang="en-US" smtClean="0"/>
              <a:t>5/22/2019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3BF735-BBCF-49CB-BD2D-455A5C396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2F8075-7FA8-480B-8D51-0FE9443B6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25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0B23D-D8F3-414D-B0E7-7950FE04E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8EEF6F-8D55-47A1-BF98-58573B22A1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9F904D-A89C-470D-B759-96CD78BB13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5A0133-A4EC-4788-BE05-6BF938630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CD9F-BD1A-4319-B127-B9FDEEAEC39E}" type="datetime1">
              <a:rPr lang="en-US" smtClean="0"/>
              <a:t>5/22/2019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7A01A6-A683-48F6-A4A8-930CCFA67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350B79-01F7-4A8A-BF9F-211AF10E0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16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BADA9C-1A4D-45C9-8F89-28F0127D3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532C33-0F75-4445-8074-8113F385EF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DE0B8-C18E-44A5-9144-8C08AF8933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F6C9B-B591-4AA0-A9B5-5027F0723A25}" type="datetime1">
              <a:rPr lang="en-US" smtClean="0"/>
              <a:t>5/22/2019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B4829-AA86-438D-8ACC-5CA9D09343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555EB-B271-4063-A4D5-A236F892EC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7DF29-B4F8-42C6-9697-F8483E5060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822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11" Type="http://schemas.openxmlformats.org/officeDocument/2006/relationships/image" Target="../media/image5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5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BE7F0-8C2B-4CBA-AFEC-261EE55DD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1</a:t>
            </a:fld>
            <a:endParaRPr lang="en-US" dirty="0"/>
          </a:p>
        </p:txBody>
      </p:sp>
      <p:pic>
        <p:nvPicPr>
          <p:cNvPr id="5" name="Picture 7" descr="R120_G137_B251-200">
            <a:extLst>
              <a:ext uri="{FF2B5EF4-FFF2-40B4-BE49-F238E27FC236}">
                <a16:creationId xmlns:a16="http://schemas.microsoft.com/office/drawing/2014/main" id="{96A371DE-F980-4DF9-BF8F-62244F091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9174" y="350445"/>
            <a:ext cx="5889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7FDFC3-8C47-4750-A3BD-4E35EA532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94192-D0DA-48A6-A5D7-4BB7B31D7B7A}"/>
              </a:ext>
            </a:extLst>
          </p:cNvPr>
          <p:cNvSpPr/>
          <p:nvPr/>
        </p:nvSpPr>
        <p:spPr>
          <a:xfrm>
            <a:off x="331573" y="841442"/>
            <a:ext cx="1152885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/>
              <a:t>How Much Can One Trust Foundry’s 3-Sigma PEX Corners? </a:t>
            </a:r>
            <a:br>
              <a:rPr lang="en-US" altLang="zh-CN" sz="2800" dirty="0">
                <a:solidFill>
                  <a:srgbClr val="000000"/>
                </a:solidFill>
                <a:ea typeface="宋体" pitchFamily="2" charset="-122"/>
              </a:rPr>
            </a:br>
            <a:br>
              <a:rPr lang="en-US" altLang="zh-CN" sz="2800" dirty="0">
                <a:solidFill>
                  <a:srgbClr val="000000"/>
                </a:solidFill>
                <a:ea typeface="宋体" pitchFamily="2" charset="-122"/>
              </a:rPr>
            </a:br>
            <a:br>
              <a:rPr lang="en-US" altLang="zh-CN" sz="2800" dirty="0">
                <a:solidFill>
                  <a:srgbClr val="000000"/>
                </a:solidFill>
                <a:ea typeface="宋体" pitchFamily="2" charset="-122"/>
              </a:rPr>
            </a:b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Ning Lu</a:t>
            </a:r>
            <a:br>
              <a:rPr lang="en-US" sz="4400" dirty="0">
                <a:solidFill>
                  <a:srgbClr val="000000"/>
                </a:solidFill>
                <a:ea typeface="宋体" pitchFamily="2" charset="-122"/>
              </a:rPr>
            </a:br>
            <a:br>
              <a:rPr lang="en-US" sz="4400" dirty="0">
                <a:solidFill>
                  <a:srgbClr val="000000"/>
                </a:solidFill>
                <a:ea typeface="宋体" pitchFamily="2" charset="-122"/>
              </a:rPr>
            </a:br>
            <a:br>
              <a:rPr lang="en-US" altLang="zh-CN" sz="4400" dirty="0">
                <a:solidFill>
                  <a:srgbClr val="000000"/>
                </a:solidFill>
                <a:ea typeface="宋体" pitchFamily="2" charset="-122"/>
              </a:rPr>
            </a:br>
            <a:r>
              <a:rPr lang="en-US" sz="4400" i="1" dirty="0"/>
              <a:t>IBM</a:t>
            </a:r>
            <a:r>
              <a:rPr lang="en-US" sz="4400" dirty="0"/>
              <a:t>,</a:t>
            </a:r>
            <a:r>
              <a:rPr lang="en-US" sz="4400" i="1" dirty="0"/>
              <a:t> Essex Junction</a:t>
            </a:r>
            <a:r>
              <a:rPr lang="en-US" sz="4400" dirty="0"/>
              <a:t>, </a:t>
            </a:r>
            <a:r>
              <a:rPr lang="en-US" sz="4400" i="1" dirty="0"/>
              <a:t>Vermont, USA</a:t>
            </a:r>
            <a:endParaRPr lang="en-US" sz="4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B3B3AB9-1F96-4F4D-8F10-E74A54CFB981}"/>
              </a:ext>
            </a:extLst>
          </p:cNvPr>
          <p:cNvSpPr/>
          <p:nvPr/>
        </p:nvSpPr>
        <p:spPr>
          <a:xfrm>
            <a:off x="1257601" y="316586"/>
            <a:ext cx="2374368" cy="264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</a:pPr>
            <a:r>
              <a:rPr kumimoji="0" lang="en-US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2019 DAC  Designer Track </a:t>
            </a:r>
          </a:p>
        </p:txBody>
      </p:sp>
    </p:spTree>
    <p:extLst>
      <p:ext uri="{BB962C8B-B14F-4D97-AF65-F5344CB8AC3E}">
        <p14:creationId xmlns:p14="http://schemas.microsoft.com/office/powerpoint/2010/main" val="3486472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8380CEE-156C-4D64-BD5B-DF3075504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8181" y="680615"/>
            <a:ext cx="3953820" cy="46756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E5BE58-F9AA-4CB5-927B-9BD39CA723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05" y="736600"/>
            <a:ext cx="3969936" cy="45116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D2CDF35-AB66-4CF9-BD13-22009E338C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9575" y="746417"/>
            <a:ext cx="4041592" cy="4565649"/>
          </a:xfrm>
          <a:prstGeom prst="rect">
            <a:avLst/>
          </a:prstGeom>
        </p:spPr>
      </p:pic>
      <p:sp>
        <p:nvSpPr>
          <p:cNvPr id="10" name="Title 6">
            <a:extLst>
              <a:ext uri="{FF2B5EF4-FFF2-40B4-BE49-F238E27FC236}">
                <a16:creationId xmlns:a16="http://schemas.microsoft.com/office/drawing/2014/main" id="{78FEF2E9-282F-4E92-B284-D10D29C28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884" y="38353"/>
            <a:ext cx="10422916" cy="517064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  Improved Corner Model Accuracy for [W</a:t>
            </a:r>
            <a:r>
              <a:rPr lang="en-US" sz="3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, W</a:t>
            </a:r>
            <a:r>
              <a:rPr lang="en-US" sz="3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01F58C-209B-4763-8789-CBF757B72FD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78C0343-7EA3-4C01-AE44-52B7E142B0C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3235A6-2535-4FA1-A827-5C15F368F51F}"/>
              </a:ext>
            </a:extLst>
          </p:cNvPr>
          <p:cNvSpPr txBox="1"/>
          <p:nvPr/>
        </p:nvSpPr>
        <p:spPr>
          <a:xfrm>
            <a:off x="4102341" y="5477106"/>
            <a:ext cx="5706242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/>
              <a:t>Relative error = (</a:t>
            </a:r>
            <a:r>
              <a:rPr lang="en-US" sz="2133" i="1" dirty="0"/>
              <a:t>R</a:t>
            </a:r>
            <a:r>
              <a:rPr lang="en-US" sz="2133" baseline="-25000" dirty="0"/>
              <a:t>3sig,fixed corner</a:t>
            </a:r>
            <a:r>
              <a:rPr lang="en-US" sz="2133" dirty="0"/>
              <a:t> – </a:t>
            </a:r>
            <a:r>
              <a:rPr lang="en-US" sz="2133" i="1" dirty="0"/>
              <a:t>R</a:t>
            </a:r>
            <a:r>
              <a:rPr lang="en-US" sz="2133" baseline="-25000" dirty="0"/>
              <a:t>3sig,min/max</a:t>
            </a:r>
            <a:r>
              <a:rPr lang="en-US" sz="2133" dirty="0"/>
              <a:t>) / (3</a:t>
            </a:r>
            <a:r>
              <a:rPr lang="en-US" sz="2133" dirty="0">
                <a:latin typeface="Symbol" panose="05050102010706020507" pitchFamily="18" charset="2"/>
              </a:rPr>
              <a:t>s</a:t>
            </a:r>
            <a:r>
              <a:rPr lang="en-US" sz="2133" i="1" baseline="-25000" dirty="0"/>
              <a:t>R</a:t>
            </a:r>
            <a:r>
              <a:rPr lang="en-US" sz="2133" dirty="0"/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C8518F-7265-4A25-AF72-0922DD939AB3}"/>
              </a:ext>
            </a:extLst>
          </p:cNvPr>
          <p:cNvSpPr txBox="1"/>
          <p:nvPr/>
        </p:nvSpPr>
        <p:spPr>
          <a:xfrm>
            <a:off x="1876508" y="2425712"/>
            <a:ext cx="122758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/>
              <a:t>high prob.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F9B070-6740-45BE-9459-881117FA26A2}"/>
              </a:ext>
            </a:extLst>
          </p:cNvPr>
          <p:cNvSpPr txBox="1"/>
          <p:nvPr/>
        </p:nvSpPr>
        <p:spPr>
          <a:xfrm>
            <a:off x="5909708" y="2618869"/>
            <a:ext cx="122758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/>
              <a:t>high prob.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521D41-881D-43C4-82E7-744FBCC28A68}"/>
              </a:ext>
            </a:extLst>
          </p:cNvPr>
          <p:cNvSpPr txBox="1"/>
          <p:nvPr/>
        </p:nvSpPr>
        <p:spPr>
          <a:xfrm>
            <a:off x="9863528" y="2824055"/>
            <a:ext cx="122758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dirty="0"/>
              <a:t>high prob.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B9630C-DFCE-40DE-B5E1-21BFFAD04634}"/>
              </a:ext>
            </a:extLst>
          </p:cNvPr>
          <p:cNvSpPr txBox="1"/>
          <p:nvPr/>
        </p:nvSpPr>
        <p:spPr>
          <a:xfrm>
            <a:off x="930884" y="5981952"/>
            <a:ext cx="8114261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/>
              <a:t>The smaller the angle range 2</a:t>
            </a:r>
            <a:r>
              <a:rPr lang="en-US" sz="2133" i="1" dirty="0">
                <a:latin typeface="Symbol" panose="05050102010706020507" pitchFamily="18" charset="2"/>
              </a:rPr>
              <a:t>q</a:t>
            </a:r>
            <a:r>
              <a:rPr lang="en-US" sz="2133" dirty="0"/>
              <a:t> is, the more accurate a single fixed corner will be for all wire width within the width range [W</a:t>
            </a:r>
            <a:r>
              <a:rPr lang="en-US" sz="2133" baseline="-25000" dirty="0"/>
              <a:t>min</a:t>
            </a:r>
            <a:r>
              <a:rPr lang="en-US" sz="2133" dirty="0"/>
              <a:t>, W</a:t>
            </a:r>
            <a:r>
              <a:rPr lang="en-US" sz="2133" baseline="-25000" dirty="0"/>
              <a:t>max</a:t>
            </a:r>
            <a:r>
              <a:rPr lang="en-US" sz="2133" dirty="0"/>
              <a:t>].   </a:t>
            </a:r>
          </a:p>
        </p:txBody>
      </p:sp>
    </p:spTree>
    <p:extLst>
      <p:ext uri="{BB962C8B-B14F-4D97-AF65-F5344CB8AC3E}">
        <p14:creationId xmlns:p14="http://schemas.microsoft.com/office/powerpoint/2010/main" val="3943278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BE7F0-8C2B-4CBA-AFEC-261EE55DD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11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7A871E-7CEB-447A-8AAF-7F8960006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C23A82-9176-459F-97D7-842B6AFEF287}"/>
              </a:ext>
            </a:extLst>
          </p:cNvPr>
          <p:cNvSpPr/>
          <p:nvPr/>
        </p:nvSpPr>
        <p:spPr>
          <a:xfrm>
            <a:off x="359923" y="857801"/>
            <a:ext cx="112451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We have discussed the inaccuracy issue in semiconductor foundry’s 3-sigma PEX corners.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</a:pPr>
            <a:endParaRPr lang="en-US" altLang="en-US" sz="24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</a:pPr>
            <a:r>
              <a:rPr lang="en-US" altLang="en-US" sz="2400" kern="0" noProof="0" dirty="0">
                <a:solidFill>
                  <a:srgbClr val="000000"/>
                </a:solidFill>
                <a:latin typeface="Arial"/>
                <a:cs typeface="Arial"/>
              </a:rPr>
              <a:t>If a PEX corner is set to reproduce the 3-sigma </a:t>
            </a:r>
            <a:r>
              <a:rPr lang="en-US" altLang="en-US" sz="2400" kern="0" dirty="0">
                <a:solidFill>
                  <a:srgbClr val="000000"/>
                </a:solidFill>
                <a:latin typeface="Arial"/>
                <a:cs typeface="Arial"/>
              </a:rPr>
              <a:t>corner of an interconnect R spec at one wire width, then it does not reproduce 3-sigma R corner at other wire widths in general.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</a:pPr>
            <a:endParaRPr lang="en-US" altLang="en-US" sz="2400" kern="0" noProof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</a:pPr>
            <a:r>
              <a:rPr lang="en-US" altLang="en-US" sz="2400" kern="0" dirty="0">
                <a:solidFill>
                  <a:srgbClr val="000000"/>
                </a:solidFill>
                <a:latin typeface="Arial"/>
                <a:cs typeface="Arial"/>
              </a:rPr>
              <a:t>We propose to generate a best-fit 3-sigma corner for a range of wire width. The smaller the range, the more accurate the 3-sigma corner will be.</a:t>
            </a: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</a:pP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</a:pPr>
            <a:r>
              <a:rPr lang="en-US" altLang="en-US" sz="2400" kern="0" dirty="0">
                <a:solidFill>
                  <a:srgbClr val="000000"/>
                </a:solidFill>
                <a:latin typeface="Arial"/>
                <a:cs typeface="Arial"/>
              </a:rPr>
              <a:t>Using a simple diagram, we have shown how to generate best-fit 3-sigma interconnect corners for a given range of wire width.</a:t>
            </a: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8D5933D7-2238-4220-90FA-80E2A5FC1B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8085" y="136525"/>
            <a:ext cx="22288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323343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BE7F0-8C2B-4CBA-AFEC-261EE55DD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12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7A871E-7CEB-447A-8AAF-7F8960006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C23A82-9176-459F-97D7-842B6AFEF287}"/>
              </a:ext>
            </a:extLst>
          </p:cNvPr>
          <p:cNvSpPr/>
          <p:nvPr/>
        </p:nvSpPr>
        <p:spPr>
          <a:xfrm>
            <a:off x="359923" y="857801"/>
            <a:ext cx="1124517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</a:pPr>
            <a:r>
              <a:rPr lang="en-US" altLang="en-US" sz="2400" kern="0" dirty="0">
                <a:solidFill>
                  <a:srgbClr val="000000"/>
                </a:solidFill>
                <a:latin typeface="Arial"/>
                <a:cs typeface="Arial"/>
              </a:rPr>
              <a:t>Interconnect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 Capacitance:  2 more process parameters (interlevel distances to the metal levels above and below) </a:t>
            </a:r>
            <a:r>
              <a:rPr lang="en-US" altLang="en-US" sz="2400" kern="0" dirty="0">
                <a:solidFill>
                  <a:srgbClr val="000000"/>
                </a:solidFill>
                <a:latin typeface="Arial"/>
                <a:cs typeface="Arial"/>
              </a:rPr>
              <a:t>also affect capacitance. One needs to work in a higher dimensional space to find a concrete solution.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</a:pPr>
            <a:endParaRPr lang="en-US" altLang="en-US" sz="24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</a:pPr>
            <a:r>
              <a:rPr lang="en-US" altLang="en-US" sz="2400" kern="0" dirty="0">
                <a:solidFill>
                  <a:srgbClr val="000000"/>
                </a:solidFill>
                <a:latin typeface="Arial"/>
                <a:cs typeface="Arial"/>
              </a:rPr>
              <a:t>Each independent process variation is a one-dimensional space in the corner analysis.</a:t>
            </a: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</a:pPr>
            <a:endParaRPr lang="en-US" altLang="en-US" sz="2400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8D5933D7-2238-4220-90FA-80E2A5FC1B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6529" y="107950"/>
            <a:ext cx="3026771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3200" b="1" kern="0" dirty="0">
                <a:solidFill>
                  <a:srgbClr val="000000"/>
                </a:solidFill>
                <a:latin typeface="Arial"/>
                <a:cs typeface="Arial"/>
              </a:rPr>
              <a:t>Future Work</a:t>
            </a:r>
            <a:endParaRPr kumimoji="0" lang="en-US" altLang="en-US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8683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BE7F0-8C2B-4CBA-AFEC-261EE55DD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17AE83A-7B71-4238-8B72-65762CF12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1D0887-7E0C-4F49-A060-668F5FE12522}"/>
              </a:ext>
            </a:extLst>
          </p:cNvPr>
          <p:cNvSpPr/>
          <p:nvPr/>
        </p:nvSpPr>
        <p:spPr>
          <a:xfrm>
            <a:off x="269267" y="1066235"/>
            <a:ext cx="1165346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r>
              <a:rPr lang="en-US" sz="4000" kern="0" dirty="0">
                <a:solidFill>
                  <a:srgbClr val="000000"/>
                </a:solidFill>
                <a:latin typeface="Arial"/>
                <a:cs typeface="Arial"/>
              </a:rPr>
              <a:t>What is a 3-sigma PEX corner?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endParaRPr lang="en-US" sz="40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r>
              <a:rPr lang="en-US" sz="4000" kern="0" dirty="0">
                <a:solidFill>
                  <a:srgbClr val="000000"/>
                </a:solidFill>
                <a:latin typeface="Arial"/>
                <a:cs typeface="Arial"/>
              </a:rPr>
              <a:t>Inaccuracy of 3-sigma PEX corners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endParaRPr lang="en-US" sz="40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r>
              <a:rPr lang="en-US" sz="4000" kern="0" dirty="0">
                <a:solidFill>
                  <a:srgbClr val="000000"/>
                </a:solidFill>
                <a:latin typeface="Arial"/>
                <a:cs typeface="Arial"/>
              </a:rPr>
              <a:t>How to improve the accuracy of wire resistance’s 3-sigma corners?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endParaRPr lang="en-US" sz="40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r>
              <a:rPr lang="en-US" sz="40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work  </a:t>
            </a:r>
            <a:endParaRPr lang="en-US" sz="4000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90852D1C-DBE8-46FE-A7B8-4370FD419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8745" y="195978"/>
            <a:ext cx="310896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4800" b="1" kern="0" dirty="0">
                <a:solidFill>
                  <a:srgbClr val="000000"/>
                </a:solidFill>
                <a:latin typeface="Arial"/>
                <a:cs typeface="Arial"/>
              </a:rPr>
              <a:t>Outline</a:t>
            </a:r>
            <a:endParaRPr kumimoji="0" lang="en-US" altLang="en-US" sz="4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6158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BE7F0-8C2B-4CBA-AFEC-261EE55DD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7DF29-B4F8-42C6-9697-F8483E50606A}" type="slidenum">
              <a:rPr lang="en-US" smtClean="0"/>
              <a:t>3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17AE83A-7B71-4238-8B72-65762CF12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1D0887-7E0C-4F49-A060-668F5FE12522}"/>
              </a:ext>
            </a:extLst>
          </p:cNvPr>
          <p:cNvSpPr/>
          <p:nvPr/>
        </p:nvSpPr>
        <p:spPr>
          <a:xfrm>
            <a:off x="252919" y="791441"/>
            <a:ext cx="1154673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PEX: </a:t>
            </a:r>
            <a:r>
              <a:rPr lang="en-US" sz="2000" b="1" kern="0" dirty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arasitic </a:t>
            </a:r>
            <a:r>
              <a:rPr lang="en-US" sz="2000" b="1" kern="0" dirty="0">
                <a:solidFill>
                  <a:srgbClr val="000000"/>
                </a:solidFill>
                <a:latin typeface="Arial"/>
                <a:cs typeface="Arial"/>
              </a:rPr>
              <a:t>EX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traction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Vendor tools: Synopsys StarRC, Calibre xRC, Cadence Quantus QRC, etc.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Layout 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  <a:sym typeface="Wingdings" panose="05000000000000000000" pitchFamily="2" charset="2"/>
              </a:rPr>
              <a:t> PEX  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SPICE netlist </a:t>
            </a:r>
          </a:p>
          <a:p>
            <a:pPr marL="1257300" lvl="2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A netlist contains FET instances, passive instances, many parasitic/interconnect resistive elements, and many parasitic/interconnect capacitive elements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endParaRPr lang="en-US" sz="20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3-sigma Corner: A corner at which a figure-of-merit reaches its 3-sigma min. or max value.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Implicitly, a single SPICE simulation will “magically” reproduce the 3-sigma min. or max. value for the finger-of-merit using a corner model or a netlist at a 3-sigma corner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defRPr/>
            </a:pPr>
            <a:endParaRPr lang="en-US" sz="20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3-sigma R</a:t>
            </a:r>
            <a:r>
              <a:rPr lang="en-US" sz="2000" kern="0" baseline="-25000" dirty="0">
                <a:solidFill>
                  <a:srgbClr val="000000"/>
                </a:solidFill>
                <a:latin typeface="Arial"/>
                <a:cs typeface="Arial"/>
              </a:rPr>
              <a:t>max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 (or R</a:t>
            </a:r>
            <a:r>
              <a:rPr lang="en-US" sz="2000" kern="0" baseline="-25000" dirty="0">
                <a:solidFill>
                  <a:srgbClr val="000000"/>
                </a:solidFill>
                <a:latin typeface="Arial"/>
                <a:cs typeface="Arial"/>
              </a:rPr>
              <a:t>min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) PEX corner: A PEX deck that off-set each metal level’s thickness and width bias by a pre-calibrated and fixed amount. After extraction, the resulting SPICE netlist will reproduce the 3-sigma R</a:t>
            </a:r>
            <a:r>
              <a:rPr lang="en-US" sz="2000" kern="0" baseline="-25000" dirty="0">
                <a:solidFill>
                  <a:srgbClr val="000000"/>
                </a:solidFill>
                <a:latin typeface="Arial"/>
                <a:cs typeface="Arial"/>
              </a:rPr>
              <a:t>max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 (or R</a:t>
            </a:r>
            <a:r>
              <a:rPr lang="en-US" sz="2000" kern="0" baseline="-25000" dirty="0">
                <a:solidFill>
                  <a:srgbClr val="000000"/>
                </a:solidFill>
                <a:latin typeface="Arial"/>
                <a:cs typeface="Arial"/>
              </a:rPr>
              <a:t>min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) value of each metal level in a single SPICE simulation.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endParaRPr lang="en-US" sz="20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The pre-calibration is typically done for </a:t>
            </a:r>
            <a:r>
              <a:rPr lang="en-US" sz="2000" kern="0" dirty="0">
                <a:solidFill>
                  <a:srgbClr val="FF0000"/>
                </a:solidFill>
                <a:latin typeface="Arial"/>
                <a:cs typeface="Arial"/>
              </a:rPr>
              <a:t>min.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 design width of each metal level.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endParaRPr lang="en-US" sz="20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Other 3-sigma PEX corners: 3-sigma R</a:t>
            </a:r>
            <a:r>
              <a:rPr lang="en-US" sz="2000" kern="0" baseline="-25000" dirty="0">
                <a:solidFill>
                  <a:srgbClr val="000000"/>
                </a:solidFill>
                <a:latin typeface="Arial"/>
                <a:cs typeface="Arial"/>
              </a:rPr>
              <a:t>min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, 3-sigma C</a:t>
            </a:r>
            <a:r>
              <a:rPr lang="en-US" sz="2000" kern="0" baseline="-25000" dirty="0">
                <a:solidFill>
                  <a:srgbClr val="000000"/>
                </a:solidFill>
                <a:latin typeface="Arial"/>
                <a:cs typeface="Arial"/>
              </a:rPr>
              <a:t>max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, 3-sigma C</a:t>
            </a:r>
            <a:r>
              <a:rPr lang="en-US" sz="2000" kern="0" baseline="-25000" dirty="0">
                <a:solidFill>
                  <a:srgbClr val="000000"/>
                </a:solidFill>
                <a:latin typeface="Arial"/>
                <a:cs typeface="Arial"/>
              </a:rPr>
              <a:t>min</a:t>
            </a:r>
            <a:r>
              <a:rPr lang="en-US" sz="20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defRPr/>
            </a:pPr>
            <a:endParaRPr lang="en-US" sz="20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Clr>
                <a:srgbClr val="2DB6B3"/>
              </a:buClr>
              <a:buFont typeface="WingDings" panose="05000000000000000000" pitchFamily="2" charset="2"/>
              <a:buChar char="§"/>
              <a:defRPr/>
            </a:pPr>
            <a:endParaRPr lang="en-US" sz="2000" kern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90852D1C-DBE8-46FE-A7B8-4370FD419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4412" y="85201"/>
            <a:ext cx="6298842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3200" b="1" kern="0" dirty="0">
                <a:solidFill>
                  <a:srgbClr val="000000"/>
                </a:solidFill>
                <a:latin typeface="Arial"/>
                <a:cs typeface="Arial"/>
              </a:rPr>
              <a:t>What is a 3-sigma PEX corner?</a:t>
            </a:r>
            <a:endParaRPr kumimoji="0" lang="en-US" altLang="en-US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7776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0BE7F0-8C2B-4CBA-AFEC-261EE55DD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7499" y="6389973"/>
            <a:ext cx="2743200" cy="365125"/>
          </a:xfrm>
        </p:spPr>
        <p:txBody>
          <a:bodyPr/>
          <a:lstStyle/>
          <a:p>
            <a:fld id="{C167DF29-B4F8-42C6-9697-F8483E50606A}" type="slidenum">
              <a:rPr lang="en-US" smtClean="0"/>
              <a:t>4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17AE83A-7B71-4238-8B72-65762CF12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3815" y="6327712"/>
            <a:ext cx="4114800" cy="365125"/>
          </a:xfrm>
        </p:spPr>
        <p:txBody>
          <a:bodyPr/>
          <a:lstStyle/>
          <a:p>
            <a:r>
              <a:rPr lang="en-US" dirty="0"/>
              <a:t>N. Lu                                         2019   DAC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C3055D9-8DFE-415C-8637-712A2B740AE5}"/>
              </a:ext>
            </a:extLst>
          </p:cNvPr>
          <p:cNvGrpSpPr/>
          <p:nvPr/>
        </p:nvGrpSpPr>
        <p:grpSpPr>
          <a:xfrm>
            <a:off x="1200942" y="1078914"/>
            <a:ext cx="3220199" cy="4653878"/>
            <a:chOff x="114300" y="1371600"/>
            <a:chExt cx="3048000" cy="5001660"/>
          </a:xfrm>
        </p:grpSpPr>
        <p:grpSp>
          <p:nvGrpSpPr>
            <p:cNvPr id="8" name="Group 31">
              <a:extLst>
                <a:ext uri="{FF2B5EF4-FFF2-40B4-BE49-F238E27FC236}">
                  <a16:creationId xmlns:a16="http://schemas.microsoft.com/office/drawing/2014/main" id="{E2F7D1A2-0AAB-40B6-96D9-8BC3703087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4300" y="1562100"/>
              <a:ext cx="495300" cy="3695700"/>
              <a:chOff x="304800" y="1562100"/>
              <a:chExt cx="495300" cy="3695700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C6C47F0-6014-42B2-9FDE-AAE1D8F5B817}"/>
                  </a:ext>
                </a:extLst>
              </p:cNvPr>
              <p:cNvSpPr/>
              <p:nvPr/>
            </p:nvSpPr>
            <p:spPr>
              <a:xfrm>
                <a:off x="401638" y="1638300"/>
                <a:ext cx="274637" cy="3475038"/>
              </a:xfrm>
              <a:prstGeom prst="rect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en-US" sz="2400" kern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EB556EF-495A-4EF0-91A8-C67D7A38E428}"/>
                  </a:ext>
                </a:extLst>
              </p:cNvPr>
              <p:cNvSpPr/>
              <p:nvPr/>
            </p:nvSpPr>
            <p:spPr>
              <a:xfrm>
                <a:off x="495300" y="1676400"/>
                <a:ext cx="92075" cy="3505200"/>
              </a:xfrm>
              <a:prstGeom prst="rect">
                <a:avLst/>
              </a:prstGeom>
              <a:solidFill>
                <a:srgbClr val="FFFF00"/>
              </a:solidFill>
              <a:ln w="25400" cap="flat" cmpd="sng" algn="ctr">
                <a:solidFill>
                  <a:srgbClr val="FF0000"/>
                </a:solidFill>
                <a:prstDash val="dash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en-US" sz="2400" kern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12AE9F7-386F-45AA-8097-12C8AC83A942}"/>
                  </a:ext>
                </a:extLst>
              </p:cNvPr>
              <p:cNvSpPr/>
              <p:nvPr/>
            </p:nvSpPr>
            <p:spPr>
              <a:xfrm>
                <a:off x="304800" y="1562100"/>
                <a:ext cx="457200" cy="152400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en-US" sz="2400" kern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CFA45250-D73E-44D7-B26A-B7001CE4B901}"/>
                  </a:ext>
                </a:extLst>
              </p:cNvPr>
              <p:cNvSpPr/>
              <p:nvPr/>
            </p:nvSpPr>
            <p:spPr>
              <a:xfrm>
                <a:off x="342900" y="5105400"/>
                <a:ext cx="457200" cy="152400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en-US" sz="2400" kern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" name="Group 25">
              <a:extLst>
                <a:ext uri="{FF2B5EF4-FFF2-40B4-BE49-F238E27FC236}">
                  <a16:creationId xmlns:a16="http://schemas.microsoft.com/office/drawing/2014/main" id="{E6194A7C-0DDD-4AFA-B3ED-6F5A158091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6300" y="1562100"/>
              <a:ext cx="723900" cy="3733800"/>
              <a:chOff x="1219200" y="1524000"/>
              <a:chExt cx="723900" cy="3733800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8D8A07F-33E4-4BBD-A5BE-A999729E0680}"/>
                  </a:ext>
                </a:extLst>
              </p:cNvPr>
              <p:cNvSpPr/>
              <p:nvPr/>
            </p:nvSpPr>
            <p:spPr>
              <a:xfrm>
                <a:off x="1279525" y="1638300"/>
                <a:ext cx="549275" cy="3505200"/>
              </a:xfrm>
              <a:prstGeom prst="rect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en-US" sz="2400" kern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1C35741-1105-4998-BC31-5A2D6D0F3BE3}"/>
                  </a:ext>
                </a:extLst>
              </p:cNvPr>
              <p:cNvSpPr/>
              <p:nvPr/>
            </p:nvSpPr>
            <p:spPr>
              <a:xfrm>
                <a:off x="1371600" y="1638300"/>
                <a:ext cx="365125" cy="3505200"/>
              </a:xfrm>
              <a:prstGeom prst="rect">
                <a:avLst/>
              </a:prstGeom>
              <a:solidFill>
                <a:srgbClr val="FFFF00"/>
              </a:solidFill>
              <a:ln w="25400" cap="flat" cmpd="sng" algn="ctr">
                <a:solidFill>
                  <a:srgbClr val="FF0000"/>
                </a:solidFill>
                <a:prstDash val="dash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en-US" sz="2400" kern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7AE5A7A-C404-4107-A62C-1F580D57127A}"/>
                  </a:ext>
                </a:extLst>
              </p:cNvPr>
              <p:cNvSpPr/>
              <p:nvPr/>
            </p:nvSpPr>
            <p:spPr>
              <a:xfrm>
                <a:off x="1219200" y="1524000"/>
                <a:ext cx="685800" cy="152400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en-US" sz="2400" kern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C19FC05-E857-4DAD-9F3A-A9110880A1EA}"/>
                  </a:ext>
                </a:extLst>
              </p:cNvPr>
              <p:cNvSpPr/>
              <p:nvPr/>
            </p:nvSpPr>
            <p:spPr>
              <a:xfrm>
                <a:off x="1257300" y="5105400"/>
                <a:ext cx="685800" cy="152400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en-US" sz="2400" kern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1" name="TextBox 32">
              <a:extLst>
                <a:ext uri="{FF2B5EF4-FFF2-40B4-BE49-F238E27FC236}">
                  <a16:creationId xmlns:a16="http://schemas.microsoft.com/office/drawing/2014/main" id="{ECB65EE9-BB89-450E-B994-524786457E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231" y="5656440"/>
              <a:ext cx="2010703" cy="716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5000"/>
                </a:spcBef>
                <a:spcAft>
                  <a:spcPct val="15000"/>
                </a:spcAft>
                <a:buClr>
                  <a:schemeClr val="accent2"/>
                </a:buClr>
                <a:buSzPct val="110000"/>
                <a:buChar char="–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85000"/>
                <a:buChar char="•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AutoNum type="arabicPeriod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defTabSz="1219170">
                <a:buClrTx/>
                <a:buNone/>
                <a:defRPr/>
              </a:pPr>
              <a:r>
                <a:rPr lang="en-US" altLang="en-US" sz="1867" kern="0" dirty="0">
                  <a:solidFill>
                    <a:srgbClr val="000000"/>
                  </a:solidFill>
                </a:rPr>
                <a:t>Nominal on-wafer </a:t>
              </a:r>
            </a:p>
            <a:p>
              <a:pPr defTabSz="1219170">
                <a:buClrTx/>
                <a:buNone/>
                <a:defRPr/>
              </a:pPr>
              <a:r>
                <a:rPr lang="en-US" altLang="en-US" sz="1867" kern="0" dirty="0">
                  <a:solidFill>
                    <a:srgbClr val="000000"/>
                  </a:solidFill>
                </a:rPr>
                <a:t>wire widths</a:t>
              </a:r>
            </a:p>
          </p:txBody>
        </p:sp>
        <p:sp>
          <p:nvSpPr>
            <p:cNvPr id="12" name="Right Brace 11">
              <a:extLst>
                <a:ext uri="{FF2B5EF4-FFF2-40B4-BE49-F238E27FC236}">
                  <a16:creationId xmlns:a16="http://schemas.microsoft.com/office/drawing/2014/main" id="{2BDC9DB4-8F0A-4DB5-AD50-079647B35AFF}"/>
                </a:ext>
              </a:extLst>
            </p:cNvPr>
            <p:cNvSpPr/>
            <p:nvPr/>
          </p:nvSpPr>
          <p:spPr>
            <a:xfrm rot="5400000">
              <a:off x="209550" y="5238750"/>
              <a:ext cx="304800" cy="266700"/>
            </a:xfrm>
            <a:prstGeom prst="rightBrace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19170">
                <a:defRPr/>
              </a:pPr>
              <a:endParaRPr lang="en-US" sz="2400" kern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5B00C180-3E23-41FC-B1CE-C524D761EB3D}"/>
                </a:ext>
              </a:extLst>
            </p:cNvPr>
            <p:cNvSpPr/>
            <p:nvPr/>
          </p:nvSpPr>
          <p:spPr>
            <a:xfrm rot="5400000">
              <a:off x="1047750" y="5124450"/>
              <a:ext cx="304800" cy="571500"/>
            </a:xfrm>
            <a:prstGeom prst="rightBrace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19170">
                <a:defRPr/>
              </a:pPr>
              <a:endParaRPr lang="en-US" sz="2400" kern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grpSp>
          <p:nvGrpSpPr>
            <p:cNvPr id="14" name="Group 48">
              <a:extLst>
                <a:ext uri="{FF2B5EF4-FFF2-40B4-BE49-F238E27FC236}">
                  <a16:creationId xmlns:a16="http://schemas.microsoft.com/office/drawing/2014/main" id="{913C7BDD-E02D-450E-901E-DC7BEB8B64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5500" y="1524000"/>
              <a:ext cx="1066800" cy="3886200"/>
              <a:chOff x="2628900" y="990600"/>
              <a:chExt cx="1066800" cy="3886200"/>
            </a:xfrm>
          </p:grpSpPr>
          <p:grpSp>
            <p:nvGrpSpPr>
              <p:cNvPr id="18" name="Group 38">
                <a:extLst>
                  <a:ext uri="{FF2B5EF4-FFF2-40B4-BE49-F238E27FC236}">
                    <a16:creationId xmlns:a16="http://schemas.microsoft.com/office/drawing/2014/main" id="{BC91A1F0-57AE-4C8B-B655-D2F63AFDD1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8900" y="990600"/>
                <a:ext cx="1066800" cy="3771900"/>
                <a:chOff x="2743200" y="1638300"/>
                <a:chExt cx="1066800" cy="3581400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222C00F7-1860-424F-8453-BE6D1F138D4E}"/>
                    </a:ext>
                  </a:extLst>
                </p:cNvPr>
                <p:cNvSpPr/>
                <p:nvPr/>
              </p:nvSpPr>
              <p:spPr>
                <a:xfrm>
                  <a:off x="2879725" y="1715174"/>
                  <a:ext cx="822325" cy="3504526"/>
                </a:xfrm>
                <a:prstGeom prst="rect">
                  <a:avLst/>
                </a:prstGeom>
                <a:noFill/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lang="en-US" sz="2400" kern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A7F3B8A5-6F82-4427-A341-FB83F4E9CBDF}"/>
                    </a:ext>
                  </a:extLst>
                </p:cNvPr>
                <p:cNvSpPr/>
                <p:nvPr/>
              </p:nvSpPr>
              <p:spPr>
                <a:xfrm>
                  <a:off x="2971800" y="1715174"/>
                  <a:ext cx="639763" cy="3504526"/>
                </a:xfrm>
                <a:prstGeom prst="rect">
                  <a:avLst/>
                </a:prstGeom>
                <a:solidFill>
                  <a:srgbClr val="FFFF00"/>
                </a:solidFill>
                <a:ln w="2540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lang="en-US" sz="2400" kern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99D7FF4A-7348-468B-82D9-9AAE1122CA61}"/>
                    </a:ext>
                  </a:extLst>
                </p:cNvPr>
                <p:cNvSpPr/>
                <p:nvPr/>
              </p:nvSpPr>
              <p:spPr>
                <a:xfrm>
                  <a:off x="2743200" y="1638300"/>
                  <a:ext cx="1066800" cy="189923"/>
                </a:xfrm>
                <a:prstGeom prst="rect">
                  <a:avLst/>
                </a:prstGeom>
                <a:solidFill>
                  <a:srgbClr val="FFFFFF"/>
                </a:solidFill>
                <a:ln w="25400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lang="en-US" sz="2400" kern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48F12FE-5FCC-47B0-8E54-E232D3319073}"/>
                  </a:ext>
                </a:extLst>
              </p:cNvPr>
              <p:cNvSpPr/>
              <p:nvPr/>
            </p:nvSpPr>
            <p:spPr>
              <a:xfrm>
                <a:off x="2628900" y="4686300"/>
                <a:ext cx="1066800" cy="190500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en-US" sz="2400" kern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DC81C0E-7108-4B4F-833D-B627DEA223D4}"/>
                </a:ext>
              </a:extLst>
            </p:cNvPr>
            <p:cNvCxnSpPr/>
            <p:nvPr/>
          </p:nvCxnSpPr>
          <p:spPr>
            <a:xfrm rot="16200000" flipV="1">
              <a:off x="2038350" y="1466850"/>
              <a:ext cx="342900" cy="152400"/>
            </a:xfrm>
            <a:prstGeom prst="straightConnector1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headEnd type="stealth" w="lg" len="lg"/>
              <a:tailEnd type="none"/>
            </a:ln>
            <a:effectLst/>
          </p:spPr>
        </p:cxnSp>
        <p:sp>
          <p:nvSpPr>
            <p:cNvPr id="16" name="TextBox 47">
              <a:extLst>
                <a:ext uri="{FF2B5EF4-FFF2-40B4-BE49-F238E27FC236}">
                  <a16:creationId xmlns:a16="http://schemas.microsoft.com/office/drawing/2014/main" id="{98DFE878-C7C2-4922-B452-15E3B398CD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9075" y="1505163"/>
              <a:ext cx="876301" cy="451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Clr>
                  <a:schemeClr val="accent2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5000"/>
                </a:spcBef>
                <a:spcAft>
                  <a:spcPct val="15000"/>
                </a:spcAft>
                <a:buClr>
                  <a:schemeClr val="accent2"/>
                </a:buClr>
                <a:buSzPct val="110000"/>
                <a:buChar char="–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85000"/>
                <a:buChar char="•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AutoNum type="arabicPeriod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defTabSz="1219170">
                <a:buClrTx/>
                <a:buNone/>
                <a:defRPr/>
              </a:pPr>
              <a:r>
                <a:rPr lang="en-US" altLang="en-US" sz="2133" kern="0" dirty="0">
                  <a:solidFill>
                    <a:srgbClr val="000000"/>
                  </a:solidFill>
                </a:rPr>
                <a:t>½</a:t>
              </a:r>
              <a:r>
                <a:rPr lang="en-US" altLang="en-US" sz="2133" kern="0" dirty="0">
                  <a:solidFill>
                    <a:srgbClr val="000000"/>
                  </a:solidFill>
                  <a:latin typeface="Symbol" panose="05050102010706020507" pitchFamily="18" charset="2"/>
                </a:rPr>
                <a:t>D</a:t>
              </a:r>
              <a:r>
                <a:rPr lang="en-US" altLang="en-US" sz="2133" kern="0" dirty="0">
                  <a:solidFill>
                    <a:srgbClr val="000000"/>
                  </a:solidFill>
                </a:rPr>
                <a:t>w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A6E8302-AAAF-4273-AD06-534A8D0B1493}"/>
                </a:ext>
              </a:extLst>
            </p:cNvPr>
            <p:cNvCxnSpPr/>
            <p:nvPr/>
          </p:nvCxnSpPr>
          <p:spPr>
            <a:xfrm rot="5400000" flipH="1" flipV="1">
              <a:off x="1390650" y="1428750"/>
              <a:ext cx="342900" cy="228600"/>
            </a:xfrm>
            <a:prstGeom prst="straightConnector1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headEnd type="stealth" w="lg" len="lg"/>
              <a:tailEnd type="none"/>
            </a:ln>
            <a:effectLst/>
          </p:spPr>
        </p:cxnSp>
      </p:grpSp>
      <p:sp>
        <p:nvSpPr>
          <p:cNvPr id="31" name="TextBox 47">
            <a:extLst>
              <a:ext uri="{FF2B5EF4-FFF2-40B4-BE49-F238E27FC236}">
                <a16:creationId xmlns:a16="http://schemas.microsoft.com/office/drawing/2014/main" id="{099F5493-0A66-4375-8A3B-134D4F0A6A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029" y="5806872"/>
            <a:ext cx="10638372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5000"/>
              </a:spcBef>
              <a:spcAft>
                <a:spcPct val="15000"/>
              </a:spcAft>
              <a:buClr>
                <a:schemeClr val="accent2"/>
              </a:buClr>
              <a:buSzPct val="110000"/>
              <a:buChar char="–"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Char char="•"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AutoNum type="arabicPeriod"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»"/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1219170">
              <a:buClrTx/>
              <a:buNone/>
              <a:defRPr/>
            </a:pPr>
            <a:r>
              <a:rPr lang="en-US" altLang="en-US" sz="1867" kern="0" dirty="0">
                <a:solidFill>
                  <a:srgbClr val="0000FF"/>
                </a:solidFill>
                <a:latin typeface="Symbol" panose="05050102010706020507" pitchFamily="18" charset="2"/>
              </a:rPr>
              <a:t>D</a:t>
            </a:r>
            <a:r>
              <a:rPr lang="en-US" altLang="en-US" sz="1867" i="1" kern="0" dirty="0">
                <a:solidFill>
                  <a:srgbClr val="0000FF"/>
                </a:solidFill>
              </a:rPr>
              <a:t>w</a:t>
            </a:r>
            <a:r>
              <a:rPr lang="en-US" altLang="en-US" sz="1867" kern="0" dirty="0">
                <a:solidFill>
                  <a:srgbClr val="0000FF"/>
                </a:solidFill>
              </a:rPr>
              <a:t> is the same for all wires of different design widths (global/correlated variations), and so is </a:t>
            </a:r>
            <a:r>
              <a:rPr lang="en-US" altLang="en-US" sz="1867" kern="0" dirty="0">
                <a:solidFill>
                  <a:srgbClr val="0000FF"/>
                </a:solidFill>
                <a:latin typeface="Symbol" panose="05050102010706020507" pitchFamily="18" charset="2"/>
              </a:rPr>
              <a:t>D</a:t>
            </a:r>
            <a:r>
              <a:rPr lang="en-US" altLang="en-US" sz="1867" i="1" kern="0" dirty="0">
                <a:solidFill>
                  <a:srgbClr val="0000FF"/>
                </a:solidFill>
              </a:rPr>
              <a:t>t</a:t>
            </a:r>
            <a:r>
              <a:rPr lang="en-US" altLang="en-US" sz="1867" kern="0" dirty="0">
                <a:solidFill>
                  <a:srgbClr val="0000FF"/>
                </a:solidFill>
              </a:rPr>
              <a:t>. 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3003CA6-7C12-403D-82E1-E17CB42B0798}"/>
              </a:ext>
            </a:extLst>
          </p:cNvPr>
          <p:cNvGrpSpPr/>
          <p:nvPr/>
        </p:nvGrpSpPr>
        <p:grpSpPr>
          <a:xfrm>
            <a:off x="6096000" y="1296050"/>
            <a:ext cx="2949454" cy="4564745"/>
            <a:chOff x="6057900" y="1714500"/>
            <a:chExt cx="3086100" cy="4774294"/>
          </a:xfrm>
        </p:grpSpPr>
        <p:grpSp>
          <p:nvGrpSpPr>
            <p:cNvPr id="33" name="Group 24">
              <a:extLst>
                <a:ext uri="{FF2B5EF4-FFF2-40B4-BE49-F238E27FC236}">
                  <a16:creationId xmlns:a16="http://schemas.microsoft.com/office/drawing/2014/main" id="{284DF40A-0B5E-4DDA-B492-E25075CE28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57900" y="1714500"/>
              <a:ext cx="3086100" cy="3657600"/>
              <a:chOff x="6057900" y="1714500"/>
              <a:chExt cx="3086100" cy="3657600"/>
            </a:xfrm>
          </p:grpSpPr>
          <p:grpSp>
            <p:nvGrpSpPr>
              <p:cNvPr id="36" name="Group 12">
                <a:extLst>
                  <a:ext uri="{FF2B5EF4-FFF2-40B4-BE49-F238E27FC236}">
                    <a16:creationId xmlns:a16="http://schemas.microsoft.com/office/drawing/2014/main" id="{D83C6E98-B434-4E9B-BE51-55CED429A9D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199632" y="1752600"/>
                <a:ext cx="2743200" cy="3505200"/>
                <a:chOff x="6199632" y="1752600"/>
                <a:chExt cx="2743200" cy="3505200"/>
              </a:xfrm>
            </p:grpSpPr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F27840E2-D815-4806-A628-D049B37FB1DC}"/>
                    </a:ext>
                  </a:extLst>
                </p:cNvPr>
                <p:cNvSpPr/>
                <p:nvPr/>
              </p:nvSpPr>
              <p:spPr>
                <a:xfrm>
                  <a:off x="6199188" y="1752600"/>
                  <a:ext cx="2743200" cy="3505200"/>
                </a:xfrm>
                <a:prstGeom prst="rect">
                  <a:avLst/>
                </a:prstGeom>
                <a:noFill/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lang="en-US" sz="2400" kern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85495252-1BEE-43C5-9E69-900847C30D54}"/>
                    </a:ext>
                  </a:extLst>
                </p:cNvPr>
                <p:cNvSpPr/>
                <p:nvPr/>
              </p:nvSpPr>
              <p:spPr>
                <a:xfrm>
                  <a:off x="6286500" y="1752600"/>
                  <a:ext cx="2560638" cy="3505200"/>
                </a:xfrm>
                <a:prstGeom prst="rect">
                  <a:avLst/>
                </a:prstGeom>
                <a:solidFill>
                  <a:srgbClr val="FFFF00"/>
                </a:solidFill>
                <a:ln w="2540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lang="en-US" sz="2400" kern="0" dirty="0">
                    <a:solidFill>
                      <a:srgbClr val="FFFFFF"/>
                    </a:solidFill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66911B6-A137-4320-A890-F0CECBC48E80}"/>
                  </a:ext>
                </a:extLst>
              </p:cNvPr>
              <p:cNvSpPr/>
              <p:nvPr/>
            </p:nvSpPr>
            <p:spPr>
              <a:xfrm>
                <a:off x="6057900" y="1714500"/>
                <a:ext cx="2933700" cy="114300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en-US" sz="2400" kern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1F94C81C-8CCD-4600-BEE9-8F86C5C8D6E9}"/>
                  </a:ext>
                </a:extLst>
              </p:cNvPr>
              <p:cNvSpPr/>
              <p:nvPr/>
            </p:nvSpPr>
            <p:spPr>
              <a:xfrm>
                <a:off x="6210300" y="5257800"/>
                <a:ext cx="2933700" cy="114300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en-US" sz="2400" kern="0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76E8C38-1B8E-45A3-B497-80D08E5952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01450" y="5791199"/>
              <a:ext cx="2529658" cy="69759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lr>
                  <a:schemeClr val="accent2"/>
                </a:buClr>
                <a:buFont typeface="Wingdings" panose="05000000000000000000" pitchFamily="2" charset="2"/>
                <a:buChar char="§"/>
                <a:defRPr sz="32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5000"/>
                </a:spcBef>
                <a:spcAft>
                  <a:spcPct val="15000"/>
                </a:spcAft>
                <a:buClr>
                  <a:schemeClr val="accent2"/>
                </a:buClr>
                <a:buSzPct val="110000"/>
                <a:buChar char="–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85000"/>
                <a:buChar char="•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AutoNum type="arabicPeriod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Arial" panose="020B0604020202020204" pitchFamily="34" charset="0"/>
                <a:buChar char="»"/>
                <a:defRPr sz="16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defTabSz="1219170">
                <a:buClrTx/>
                <a:buNone/>
                <a:defRPr/>
              </a:pPr>
              <a:r>
                <a:rPr lang="en-US" altLang="en-US" sz="1867" kern="0" dirty="0">
                  <a:solidFill>
                    <a:srgbClr val="FF0000"/>
                  </a:solidFill>
                </a:rPr>
                <a:t>On-wafer wire widths</a:t>
              </a:r>
            </a:p>
            <a:p>
              <a:pPr defTabSz="1219170">
                <a:buClrTx/>
                <a:buNone/>
                <a:defRPr/>
              </a:pPr>
              <a:r>
                <a:rPr lang="en-US" altLang="en-US" sz="1867" kern="0" dirty="0">
                  <a:solidFill>
                    <a:srgbClr val="FF0000"/>
                  </a:solidFill>
                </a:rPr>
                <a:t>at a process corner</a:t>
              </a:r>
            </a:p>
          </p:txBody>
        </p:sp>
        <p:sp>
          <p:nvSpPr>
            <p:cNvPr id="35" name="Right Brace 34">
              <a:extLst>
                <a:ext uri="{FF2B5EF4-FFF2-40B4-BE49-F238E27FC236}">
                  <a16:creationId xmlns:a16="http://schemas.microsoft.com/office/drawing/2014/main" id="{8EB429F9-BF68-4C5A-90C0-FFD24AB8CFC7}"/>
                </a:ext>
              </a:extLst>
            </p:cNvPr>
            <p:cNvSpPr/>
            <p:nvPr/>
          </p:nvSpPr>
          <p:spPr>
            <a:xfrm rot="5400000">
              <a:off x="7391400" y="4267200"/>
              <a:ext cx="419100" cy="2552700"/>
            </a:xfrm>
            <a:prstGeom prst="rightBrac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19170">
                <a:defRPr/>
              </a:pPr>
              <a:endParaRPr lang="en-US" sz="2400" kern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32D6E5AF-3957-4D8C-AD1D-A28174C6264B}"/>
              </a:ext>
            </a:extLst>
          </p:cNvPr>
          <p:cNvSpPr/>
          <p:nvPr/>
        </p:nvSpPr>
        <p:spPr>
          <a:xfrm>
            <a:off x="9236625" y="2641389"/>
            <a:ext cx="2823817" cy="1241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67" dirty="0">
                <a:solidFill>
                  <a:srgbClr val="000000"/>
                </a:solidFill>
                <a:latin typeface="Arial" charset="0"/>
              </a:rPr>
              <a:t>There are random variations in both wire width and thickness. </a:t>
            </a:r>
          </a:p>
          <a:p>
            <a:pPr>
              <a:defRPr/>
            </a:pPr>
            <a:r>
              <a:rPr lang="en-US" sz="1867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43" name="TextBox 49">
            <a:extLst>
              <a:ext uri="{FF2B5EF4-FFF2-40B4-BE49-F238E27FC236}">
                <a16:creationId xmlns:a16="http://schemas.microsoft.com/office/drawing/2014/main" id="{ACE26347-994B-4F22-9F01-DE9B9B8F9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59" y="47323"/>
            <a:ext cx="11201342" cy="748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133" b="1" dirty="0">
                <a:solidFill>
                  <a:srgbClr val="CCCCFF">
                    <a:lumMod val="50000"/>
                  </a:srgbClr>
                </a:solidFill>
                <a:latin typeface="Arial" charset="0"/>
              </a:rPr>
              <a:t>Problem Statement: </a:t>
            </a:r>
            <a:r>
              <a:rPr lang="en-US" sz="2133" dirty="0">
                <a:solidFill>
                  <a:srgbClr val="000000"/>
                </a:solidFill>
                <a:latin typeface="Arial" charset="0"/>
              </a:rPr>
              <a:t>How to reproduce 3</a:t>
            </a:r>
            <a:r>
              <a:rPr lang="en-US" sz="2133" dirty="0">
                <a:solidFill>
                  <a:srgbClr val="000000"/>
                </a:solidFill>
                <a:latin typeface="Symbol" pitchFamily="18" charset="2"/>
              </a:rPr>
              <a:t>s</a:t>
            </a:r>
            <a:r>
              <a:rPr lang="en-US" sz="2133" dirty="0">
                <a:solidFill>
                  <a:srgbClr val="000000"/>
                </a:solidFill>
                <a:latin typeface="Arial" charset="0"/>
              </a:rPr>
              <a:t> wire R</a:t>
            </a:r>
            <a:r>
              <a:rPr lang="en-US" sz="2133" baseline="-25000" dirty="0">
                <a:solidFill>
                  <a:srgbClr val="000000"/>
                </a:solidFill>
                <a:latin typeface="Arial" charset="0"/>
              </a:rPr>
              <a:t>max</a:t>
            </a:r>
            <a:r>
              <a:rPr lang="en-US" sz="2133" dirty="0">
                <a:solidFill>
                  <a:srgbClr val="000000"/>
                </a:solidFill>
                <a:latin typeface="Arial" charset="0"/>
              </a:rPr>
              <a:t> corner values for </a:t>
            </a:r>
            <a:r>
              <a:rPr lang="en-US" sz="2133" b="1" dirty="0">
                <a:solidFill>
                  <a:srgbClr val="FF0000"/>
                </a:solidFill>
                <a:latin typeface="Arial" charset="0"/>
              </a:rPr>
              <a:t>all </a:t>
            </a:r>
            <a:r>
              <a:rPr lang="en-US" sz="2133" dirty="0">
                <a:solidFill>
                  <a:srgbClr val="000000"/>
                </a:solidFill>
                <a:latin typeface="Arial" charset="0"/>
              </a:rPr>
              <a:t>wire widths with a </a:t>
            </a:r>
            <a:r>
              <a:rPr lang="en-US" sz="2133" b="1" dirty="0">
                <a:solidFill>
                  <a:srgbClr val="FF0000"/>
                </a:solidFill>
                <a:latin typeface="Arial" charset="0"/>
              </a:rPr>
              <a:t>single</a:t>
            </a:r>
            <a:r>
              <a:rPr lang="en-US" sz="2133" dirty="0">
                <a:solidFill>
                  <a:srgbClr val="000000"/>
                </a:solidFill>
                <a:latin typeface="Arial" charset="0"/>
              </a:rPr>
              <a:t> set of tolerance off-set in width and thickness?</a:t>
            </a:r>
          </a:p>
        </p:txBody>
      </p:sp>
    </p:spTree>
    <p:extLst>
      <p:ext uri="{BB962C8B-B14F-4D97-AF65-F5344CB8AC3E}">
        <p14:creationId xmlns:p14="http://schemas.microsoft.com/office/powerpoint/2010/main" val="15082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8331" y="548515"/>
            <a:ext cx="11755337" cy="621969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en-US" altLang="zh-CN" sz="2400" dirty="0">
              <a:ea typeface="宋体" pitchFamily="2" charset="-122"/>
              <a:sym typeface="Wingdings" pitchFamily="2" charset="2"/>
            </a:endParaRPr>
          </a:p>
          <a:p>
            <a:pPr eaLnBrk="1" hangingPunct="1"/>
            <a:r>
              <a:rPr lang="en-US" altLang="zh-CN" dirty="0">
                <a:ea typeface="宋体" pitchFamily="2" charset="-122"/>
                <a:sym typeface="Wingdings" pitchFamily="2" charset="2"/>
              </a:rPr>
              <a:t>Examine Wire R’s 3-sigma max corner using a linearized wire R model.</a:t>
            </a:r>
          </a:p>
          <a:p>
            <a:pPr eaLnBrk="1" hangingPunct="1"/>
            <a:endParaRPr lang="en-US" altLang="zh-CN" dirty="0">
              <a:ea typeface="宋体" pitchFamily="2" charset="-122"/>
              <a:sym typeface="Wingdings" pitchFamily="2" charset="2"/>
            </a:endParaRPr>
          </a:p>
          <a:p>
            <a:pPr marL="0" indent="0" eaLnBrk="1" hangingPunct="1">
              <a:buNone/>
            </a:pPr>
            <a:endParaRPr lang="en-US" altLang="zh-CN" dirty="0">
              <a:ea typeface="宋体" pitchFamily="2" charset="-122"/>
              <a:sym typeface="Wingdings" pitchFamily="2" charset="2"/>
            </a:endParaRPr>
          </a:p>
          <a:p>
            <a:pPr marL="0" indent="0">
              <a:buNone/>
            </a:pPr>
            <a:r>
              <a:rPr lang="en-US" altLang="zh-CN" i="1" dirty="0">
                <a:ea typeface="宋体" pitchFamily="2" charset="-122"/>
                <a:sym typeface="Wingdings" pitchFamily="2" charset="2"/>
              </a:rPr>
              <a:t>    u</a:t>
            </a:r>
            <a:r>
              <a:rPr lang="en-US" altLang="zh-CN" i="1" baseline="-25000" dirty="0">
                <a:ea typeface="宋体" pitchFamily="2" charset="-122"/>
                <a:sym typeface="Wingdings" pitchFamily="2" charset="2"/>
              </a:rPr>
              <a:t>w</a:t>
            </a:r>
            <a:r>
              <a:rPr lang="en-US" altLang="zh-CN" dirty="0">
                <a:ea typeface="宋体" pitchFamily="2" charset="-122"/>
                <a:sym typeface="Wingdings" pitchFamily="2" charset="2"/>
              </a:rPr>
              <a:t> and </a:t>
            </a:r>
            <a:r>
              <a:rPr lang="en-US" altLang="zh-CN" i="1" dirty="0">
                <a:ea typeface="宋体" pitchFamily="2" charset="-122"/>
                <a:sym typeface="Wingdings" pitchFamily="2" charset="2"/>
              </a:rPr>
              <a:t>u</a:t>
            </a:r>
            <a:r>
              <a:rPr lang="en-US" altLang="zh-CN" i="1" baseline="-25000" dirty="0">
                <a:ea typeface="宋体" pitchFamily="2" charset="-122"/>
                <a:sym typeface="Wingdings" pitchFamily="2" charset="2"/>
              </a:rPr>
              <a:t>t</a:t>
            </a:r>
            <a:r>
              <a:rPr lang="en-US" altLang="zh-CN" dirty="0">
                <a:ea typeface="宋体" pitchFamily="2" charset="-122"/>
                <a:sym typeface="Wingdings" pitchFamily="2" charset="2"/>
              </a:rPr>
              <a:t> are independent random and normalized variables</a:t>
            </a:r>
          </a:p>
          <a:p>
            <a:pPr eaLnBrk="1" hangingPunct="1"/>
            <a:endParaRPr lang="en-US" altLang="zh-CN" dirty="0">
              <a:ea typeface="宋体" pitchFamily="2" charset="-122"/>
              <a:sym typeface="Wingdings" pitchFamily="2" charset="2"/>
            </a:endParaRPr>
          </a:p>
          <a:p>
            <a:pPr eaLnBrk="1" hangingPunct="1"/>
            <a:endParaRPr lang="en-US" altLang="zh-CN" sz="2400" dirty="0">
              <a:solidFill>
                <a:schemeClr val="tx2"/>
              </a:solidFill>
              <a:ea typeface="宋体" pitchFamily="2" charset="-122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zh-CN" sz="3200" dirty="0">
              <a:ea typeface="宋体" pitchFamily="2" charset="-122"/>
              <a:sym typeface="Wingdings" pitchFamily="2" charset="2"/>
            </a:endParaRPr>
          </a:p>
        </p:txBody>
      </p:sp>
      <p:sp>
        <p:nvSpPr>
          <p:cNvPr id="31745" name="Title 6"/>
          <p:cNvSpPr>
            <a:spLocks noGrp="1"/>
          </p:cNvSpPr>
          <p:nvPr>
            <p:ph type="title"/>
          </p:nvPr>
        </p:nvSpPr>
        <p:spPr>
          <a:xfrm>
            <a:off x="2362200" y="136525"/>
            <a:ext cx="7873999" cy="51706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Wire Resistance’s Statistical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95B9C5E-8BDA-4F07-8B35-A96204B14EAF}"/>
                  </a:ext>
                </a:extLst>
              </p:cNvPr>
              <p:cNvSpPr/>
              <p:nvPr/>
            </p:nvSpPr>
            <p:spPr>
              <a:xfrm>
                <a:off x="797593" y="1508973"/>
                <a:ext cx="7299449" cy="7378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67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1867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867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67">
                          <a:latin typeface="Cambria Math" panose="02040503050406030204" pitchFamily="18" charset="0"/>
                        </a:rPr>
                        <m:t>;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1867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1867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d>
                            <m:d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67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67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67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67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sz="1867"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867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67">
                              <a:latin typeface="Cambria Math" panose="02040503050406030204" pitchFamily="18" charset="0"/>
                            </a:rPr>
                            <m:t>1− </m:t>
                          </m:r>
                          <m:f>
                            <m:f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67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sz="1867">
                              <a:latin typeface="Cambria Math" panose="02040503050406030204" pitchFamily="18" charset="0"/>
                            </a:rPr>
                            <m:t>− </m:t>
                          </m:r>
                          <m:f>
                            <m:f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67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867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95B9C5E-8BDA-4F07-8B35-A96204B14E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593" y="1508973"/>
                <a:ext cx="7299449" cy="7378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46A64A97-F9F5-49A9-8FCD-F669BA5DBD94}"/>
                  </a:ext>
                </a:extLst>
              </p:cNvPr>
              <p:cNvSpPr/>
              <p:nvPr/>
            </p:nvSpPr>
            <p:spPr>
              <a:xfrm>
                <a:off x="9493430" y="1877889"/>
                <a:ext cx="1770036" cy="6785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867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67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867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67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1867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1867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867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67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46A64A97-F9F5-49A9-8FCD-F669BA5DBD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3430" y="1877889"/>
                <a:ext cx="1770036" cy="6785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5EF72D8-E8CC-447A-8354-C8DDC74C82B5}"/>
                  </a:ext>
                </a:extLst>
              </p:cNvPr>
              <p:cNvSpPr/>
              <p:nvPr/>
            </p:nvSpPr>
            <p:spPr>
              <a:xfrm>
                <a:off x="711096" y="3406388"/>
                <a:ext cx="10333049" cy="31324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=0</m:t>
                      </m:r>
                      <m:r>
                        <a:rPr lang="en-US" sz="1867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,  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  <m:sup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=1</m:t>
                      </m:r>
                      <m:r>
                        <a:rPr lang="en-US" sz="1867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,  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US" sz="1867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)=</m:t>
                      </m:r>
                      <m:sSup>
                        <m:sSup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867" i="1"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67" i="1"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𝑅</m:t>
                                      </m:r>
                                      <m:r>
                                        <a:rPr lang="en-US" sz="1867" i="1"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𝑆</m:t>
                      </m:r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1867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𝑆</m:t>
                      </m:r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)=</m:t>
                      </m:r>
                      <m:rad>
                        <m:radPr>
                          <m:degHide m:val="on"/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f>
                                    <m:fPr>
                                      <m:ctrlPr>
                                        <a:rPr lang="en-US" sz="1867" i="1"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𝑤</m:t>
                                          </m:r>
                                        </m:e>
                                        <m:sub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  <m:f>
                                    <m:fPr>
                                      <m:ctrlPr>
                                        <a:rPr lang="en-US" sz="1867" i="1">
                                          <a:latin typeface="Cambria Math" panose="02040503050406030204" pitchFamily="18" charset="0"/>
                                          <a:ea typeface="DengXian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a:rPr lang="en-US" sz="1867" i="1">
                                              <a:latin typeface="Cambria Math" panose="02040503050406030204" pitchFamily="18" charset="0"/>
                                              <a:ea typeface="DengXian" panose="02010600030101010101" pitchFamily="2" charset="-122"/>
                                              <a:cs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1867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67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  <m:r>
                                <m:rPr>
                                  <m:sty m:val="p"/>
                                </m:rPr>
                                <a:rPr lang="en-US" sz="1867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sig</m:t>
                              </m:r>
                              <m:r>
                                <a:rPr lang="en-US" sz="1867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1867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min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−3</m:t>
                          </m:r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1867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67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  <m:r>
                                <m:rPr>
                                  <m:sty m:val="p"/>
                                </m:rPr>
                                <a:rPr lang="en-US" sz="1867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sig</m:t>
                              </m:r>
                              <m:r>
                                <a:rPr lang="en-US" sz="1867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sz="1867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max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+3</m:t>
                          </m:r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867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5EF72D8-E8CC-447A-8354-C8DDC74C82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096" y="3406388"/>
                <a:ext cx="10333049" cy="31324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649D6C-D47A-48A6-9B52-2B5379B9809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78C0343-7EA3-4C01-AE44-52B7E142B0C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680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3"/>
              <p:cNvSpPr>
                <a:spLocks noGrp="1" noChangeArrowheads="1"/>
              </p:cNvSpPr>
              <p:nvPr>
                <p:ph type="body" idx="4294967295"/>
              </p:nvPr>
            </p:nvSpPr>
            <p:spPr>
              <a:xfrm>
                <a:off x="230717" y="319152"/>
                <a:ext cx="11758083" cy="6103248"/>
              </a:xfrm>
              <a:prstGeom prst="rect">
                <a:avLst/>
              </a:prstGeom>
            </p:spPr>
            <p:txBody>
              <a:bodyPr/>
              <a:lstStyle/>
              <a:p>
                <a:pPr marL="0" indent="0">
                  <a:buNone/>
                </a:pPr>
                <a:endParaRPr lang="en-US" altLang="zh-CN" sz="2400" dirty="0">
                  <a:ea typeface="宋体" pitchFamily="2" charset="-122"/>
                  <a:sym typeface="Wingdings" pitchFamily="2" charset="2"/>
                </a:endParaRPr>
              </a:p>
              <a:p>
                <a:pPr eaLnBrk="1" hangingPunct="1"/>
                <a:r>
                  <a:rPr lang="en-US" altLang="zh-CN" dirty="0">
                    <a:ea typeface="宋体" pitchFamily="2" charset="-122"/>
                    <a:sym typeface="Wingdings" pitchFamily="2" charset="2"/>
                  </a:rPr>
                  <a:t>Corner Model: Can reproduce a “figure-of-merit” corner in a single simulation.</a:t>
                </a:r>
              </a:p>
              <a:p>
                <a:pPr eaLnBrk="1" hangingPunct="1"/>
                <a:r>
                  <a:rPr lang="en-US" altLang="zh-CN" dirty="0">
                    <a:solidFill>
                      <a:schemeClr val="tx2"/>
                    </a:solidFill>
                    <a:ea typeface="宋体" pitchFamily="2" charset="-122"/>
                    <a:sym typeface="Wingdings" pitchFamily="2" charset="2"/>
                  </a:rPr>
                  <a:t>Component form:</a:t>
                </a:r>
              </a:p>
              <a:p>
                <a:pPr eaLnBrk="1" hangingPunct="1"/>
                <a:endParaRPr lang="en-US" altLang="zh-CN" dirty="0">
                  <a:solidFill>
                    <a:schemeClr val="tx2"/>
                  </a:solidFill>
                  <a:ea typeface="宋体" pitchFamily="2" charset="-122"/>
                  <a:sym typeface="Wingdings" pitchFamily="2" charset="2"/>
                </a:endParaRPr>
              </a:p>
              <a:p>
                <a:pPr eaLnBrk="1" hangingPunct="1"/>
                <a:r>
                  <a:rPr lang="en-US" altLang="zh-CN" dirty="0">
                    <a:solidFill>
                      <a:schemeClr val="tx2"/>
                    </a:solidFill>
                    <a:ea typeface="宋体" pitchFamily="2" charset="-122"/>
                    <a:sym typeface="Wingdings" pitchFamily="2" charset="2"/>
                  </a:rPr>
                  <a:t>Vector form:</a:t>
                </a:r>
              </a:p>
              <a:p>
                <a:pPr eaLnBrk="1" hangingPunct="1"/>
                <a:endParaRPr lang="en-US" altLang="zh-CN" dirty="0">
                  <a:solidFill>
                    <a:schemeClr val="tx2"/>
                  </a:solidFill>
                  <a:ea typeface="宋体" pitchFamily="2" charset="-122"/>
                  <a:sym typeface="Wingdings" pitchFamily="2" charset="2"/>
                </a:endParaRPr>
              </a:p>
              <a:p>
                <a:pPr eaLnBrk="1" hangingPunct="1"/>
                <a:endParaRPr lang="en-US" altLang="zh-CN" dirty="0">
                  <a:solidFill>
                    <a:schemeClr val="tx2"/>
                  </a:solidFill>
                  <a:ea typeface="宋体" pitchFamily="2" charset="-122"/>
                  <a:sym typeface="Wingdings" pitchFamily="2" charset="2"/>
                </a:endParaRPr>
              </a:p>
              <a:p>
                <a:pPr eaLnBrk="1" hangingPunct="1"/>
                <a:endParaRPr lang="en-US" altLang="zh-CN" dirty="0">
                  <a:solidFill>
                    <a:schemeClr val="tx2"/>
                  </a:solidFill>
                  <a:ea typeface="宋体" pitchFamily="2" charset="-122"/>
                  <a:sym typeface="Wingdings" pitchFamily="2" charset="2"/>
                </a:endParaRPr>
              </a:p>
              <a:p>
                <a:pPr eaLnBrk="1" hangingPunct="1"/>
                <a:r>
                  <a:rPr lang="en-US" altLang="zh-CN" dirty="0">
                    <a:solidFill>
                      <a:srgbClr val="D840C2"/>
                    </a:solidFill>
                    <a:ea typeface="宋体" pitchFamily="2" charset="-122"/>
                    <a:sym typeface="Wingdings" pitchFamily="2" charset="2"/>
                  </a:rPr>
                  <a:t>Many corner solutions for </a:t>
                </a:r>
                <a:r>
                  <a:rPr lang="en-US" altLang="zh-CN" i="1" dirty="0">
                    <a:solidFill>
                      <a:srgbClr val="D840C2"/>
                    </a:solidFill>
                    <a:ea typeface="宋体" pitchFamily="2" charset="-122"/>
                    <a:sym typeface="Wingdings" pitchFamily="2" charset="2"/>
                  </a:rPr>
                  <a:t>R</a:t>
                </a:r>
                <a:r>
                  <a:rPr lang="en-US" altLang="zh-CN" baseline="-25000" dirty="0">
                    <a:solidFill>
                      <a:srgbClr val="D840C2"/>
                    </a:solidFill>
                    <a:ea typeface="宋体" pitchFamily="2" charset="-122"/>
                    <a:sym typeface="Wingdings" pitchFamily="2" charset="2"/>
                  </a:rPr>
                  <a:t>3sig,max</a:t>
                </a:r>
                <a:r>
                  <a:rPr lang="en-US" altLang="zh-CN" dirty="0">
                    <a:solidFill>
                      <a:srgbClr val="D840C2"/>
                    </a:solidFill>
                    <a:ea typeface="宋体" pitchFamily="2" charset="-122"/>
                    <a:sym typeface="Wingdings" pitchFamily="2" charset="2"/>
                  </a:rPr>
                  <a:t>: 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D840C2"/>
                        </a:solidFill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𝐧</m:t>
                    </m:r>
                    <m:d>
                      <m:dPr>
                        <m:ctrlPr>
                          <a:rPr lang="en-US" i="1">
                            <a:solidFill>
                              <a:srgbClr val="D840C2"/>
                            </a:solidFill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D840C2"/>
                                </a:solidFill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D840C2"/>
                                </a:solidFill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D840C2"/>
                                </a:solidFill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b="1">
                        <a:solidFill>
                          <a:srgbClr val="D840C2"/>
                        </a:solidFill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∙</m:t>
                    </m:r>
                    <m:r>
                      <a:rPr lang="en-US" b="1" i="1">
                        <a:solidFill>
                          <a:srgbClr val="D840C2"/>
                        </a:solidFill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𝐮</m:t>
                    </m:r>
                    <m:r>
                      <a:rPr lang="en-US" i="1">
                        <a:solidFill>
                          <a:srgbClr val="D840C2"/>
                        </a:solidFill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=3</m:t>
                    </m:r>
                  </m:oMath>
                </a14:m>
                <a:endParaRPr lang="en-US" altLang="zh-CN" dirty="0">
                  <a:solidFill>
                    <a:srgbClr val="D840C2"/>
                  </a:solidFill>
                  <a:ea typeface="宋体" pitchFamily="2" charset="-122"/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en-US" altLang="zh-CN" dirty="0">
                    <a:solidFill>
                      <a:schemeClr val="tx2"/>
                    </a:solidFill>
                    <a:ea typeface="宋体" pitchFamily="2" charset="-122"/>
                    <a:sym typeface="Wingdings" pitchFamily="2" charset="2"/>
                  </a:rPr>
                  <a:t>    </a:t>
                </a:r>
                <a:r>
                  <a:rPr lang="en-US" altLang="zh-CN" dirty="0">
                    <a:solidFill>
                      <a:srgbClr val="FF0000"/>
                    </a:solidFill>
                    <a:ea typeface="宋体" pitchFamily="2" charset="-122"/>
                    <a:sym typeface="Wingdings" pitchFamily="2" charset="2"/>
                  </a:rPr>
                  <a:t>ex1.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f>
                          <m:f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r>
                  <a:rPr lang="en-US" dirty="0"/>
                  <a:t>    </a:t>
                </a:r>
                <a:r>
                  <a:rPr lang="en-US" dirty="0">
                    <a:solidFill>
                      <a:srgbClr val="FF0000"/>
                    </a:solidFill>
                  </a:rPr>
                  <a:t>low-probability solution</a:t>
                </a:r>
              </a:p>
              <a:p>
                <a:pPr marL="0" indent="0">
                  <a:buNone/>
                </a:pPr>
                <a:r>
                  <a:rPr lang="en-US" altLang="zh-CN" dirty="0">
                    <a:solidFill>
                      <a:srgbClr val="FF0000"/>
                    </a:solidFill>
                    <a:ea typeface="宋体" pitchFamily="2" charset="-122"/>
                    <a:sym typeface="Wingdings" pitchFamily="2" charset="2"/>
                  </a:rPr>
                  <a:t>    </a:t>
                </a:r>
                <a:r>
                  <a:rPr lang="en-US" altLang="zh-CN" dirty="0">
                    <a:solidFill>
                      <a:srgbClr val="0000FF"/>
                    </a:solidFill>
                    <a:ea typeface="宋体" pitchFamily="2" charset="-122"/>
                    <a:sym typeface="Wingdings" pitchFamily="2" charset="2"/>
                  </a:rPr>
                  <a:t>ex2.                                    high-probability solution</a:t>
                </a:r>
              </a:p>
              <a:p>
                <a:pPr eaLnBrk="1" hangingPunct="1">
                  <a:buFont typeface="Wingdings" pitchFamily="2" charset="2"/>
                  <a:buNone/>
                </a:pPr>
                <a:endParaRPr lang="en-US" altLang="zh-CN" sz="3200" dirty="0">
                  <a:ea typeface="宋体" pitchFamily="2" charset="-122"/>
                  <a:sym typeface="Wingdings" pitchFamily="2" charset="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:endParaRPr lang="en-US" altLang="zh-CN" sz="3200" dirty="0">
                  <a:ea typeface="宋体" pitchFamily="2" charset="-122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230717" y="319152"/>
                <a:ext cx="11758083" cy="6103248"/>
              </a:xfrm>
              <a:prstGeom prst="rect">
                <a:avLst/>
              </a:prstGeom>
              <a:blipFill>
                <a:blip r:embed="rId3"/>
                <a:stretch>
                  <a:fillRect l="-933" r="-5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45" name="Title 6"/>
          <p:cNvSpPr>
            <a:spLocks noGrp="1"/>
          </p:cNvSpPr>
          <p:nvPr>
            <p:ph type="title"/>
          </p:nvPr>
        </p:nvSpPr>
        <p:spPr>
          <a:xfrm>
            <a:off x="902558" y="18415"/>
            <a:ext cx="10414400" cy="653288"/>
          </a:xfrm>
        </p:spPr>
        <p:txBody>
          <a:bodyPr>
            <a:normAutofit fontScale="90000"/>
          </a:bodyPr>
          <a:lstStyle/>
          <a:p>
            <a:r>
              <a:rPr lang="en-US" dirty="0"/>
              <a:t>   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Wire Resistance’s 3-Sigma Corners for One Width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89BFD45-8FBC-4A03-81F1-5F90263D79F7}"/>
                  </a:ext>
                </a:extLst>
              </p:cNvPr>
              <p:cNvSpPr/>
              <p:nvPr/>
            </p:nvSpPr>
            <p:spPr>
              <a:xfrm>
                <a:off x="2828925" y="1146474"/>
                <a:ext cx="6096000" cy="92409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; </m:t>
                              </m:r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+ </m:t>
                          </m:r>
                          <m:f>
                            <m:f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867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89BFD45-8FBC-4A03-81F1-5F90263D79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8925" y="1146474"/>
                <a:ext cx="6096000" cy="9240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7EDAB0A-B234-415B-887D-99AC9BB5A3A9}"/>
                  </a:ext>
                </a:extLst>
              </p:cNvPr>
              <p:cNvSpPr/>
              <p:nvPr/>
            </p:nvSpPr>
            <p:spPr>
              <a:xfrm>
                <a:off x="2105600" y="2243228"/>
                <a:ext cx="6096000" cy="54085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; </m:t>
                          </m:r>
                          <m:r>
                            <a:rPr lang="en-US" sz="1867" b="1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𝐮</m:t>
                          </m:r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67" b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67" b="1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𝐧</m:t>
                      </m:r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67" b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∙</m:t>
                      </m:r>
                      <m:r>
                        <a:rPr lang="en-US" sz="1867" b="1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𝐮</m:t>
                      </m:r>
                    </m:oMath>
                  </m:oMathPara>
                </a14:m>
                <a:endParaRPr lang="en-US" sz="1867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7EDAB0A-B234-415B-887D-99AC9BB5A3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5600" y="2243228"/>
                <a:ext cx="6096000" cy="5408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86EA870-B677-4B27-B540-9C5952965FCD}"/>
                  </a:ext>
                </a:extLst>
              </p:cNvPr>
              <p:cNvSpPr/>
              <p:nvPr/>
            </p:nvSpPr>
            <p:spPr>
              <a:xfrm>
                <a:off x="3573584" y="3626277"/>
                <a:ext cx="1890075" cy="5408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67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|</m:t>
                      </m:r>
                      <m:r>
                        <a:rPr lang="en-US" sz="1867" b="1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𝐧</m:t>
                      </m:r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67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|</m:t>
                      </m:r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=1</m:t>
                      </m:r>
                    </m:oMath>
                  </m:oMathPara>
                </a14:m>
                <a:endParaRPr lang="en-US" sz="1867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86EA870-B677-4B27-B540-9C5952965F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3584" y="3626277"/>
                <a:ext cx="1890075" cy="5408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C14D41F-EE6F-4077-9F56-D1D4100D8E77}"/>
                  </a:ext>
                </a:extLst>
              </p:cNvPr>
              <p:cNvSpPr/>
              <p:nvPr/>
            </p:nvSpPr>
            <p:spPr>
              <a:xfrm>
                <a:off x="704185" y="2929662"/>
                <a:ext cx="3303875" cy="3854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 xmlns:m="http://schemas.openxmlformats.org/officeDocument/2006/math">
                    <m:r>
                      <a:rPr lang="en-US" sz="1867" b="1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𝐧</m:t>
                    </m:r>
                    <m:d>
                      <m:dPr>
                        <m:ctrlPr>
                          <a:rPr lang="en-US" sz="1867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67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67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sz="1867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67" i="1">
                        <a:latin typeface="Cambria Math" panose="02040503050406030204" pitchFamily="18" charset="0"/>
                        <a:ea typeface="DengXian" panose="02010600030101010101" pitchFamily="2" charset="-122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sz="1867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867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func>
                          <m:funcPr>
                            <m:ctrlPr>
                              <a:rPr lang="en-US" sz="1867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67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1867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𝜑</m:t>
                            </m:r>
                          </m:e>
                        </m:func>
                        <m:r>
                          <a:rPr lang="en-US" sz="1867" i="1"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Times New Roman" panose="02020603050405020304" pitchFamily="18" charset="0"/>
                          </a:rPr>
                          <m:t>, −</m:t>
                        </m:r>
                        <m:func>
                          <m:funcPr>
                            <m:ctrlPr>
                              <a:rPr lang="en-US" sz="1867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67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US" sz="1867" i="1"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Times New Roman" panose="02020603050405020304" pitchFamily="18" charset="0"/>
                              </a:rPr>
                              <m:t>𝜑</m:t>
                            </m:r>
                          </m:e>
                        </m:func>
                      </m:e>
                    </m:d>
                  </m:oMath>
                </a14:m>
                <a:r>
                  <a:rPr lang="en-US" sz="1867" dirty="0">
                    <a:latin typeface="Calibri" panose="020F0502020204030204" pitchFamily="34" charset="0"/>
                    <a:ea typeface="DengXian" panose="02010600030101010101" pitchFamily="2" charset="-122"/>
                    <a:cs typeface="Times New Roman" panose="02020603050405020304" pitchFamily="18" charset="0"/>
                  </a:rPr>
                  <a:t> ,</a:t>
                </a: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C14D41F-EE6F-4077-9F56-D1D4100D8E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185" y="2929662"/>
                <a:ext cx="3303875" cy="385490"/>
              </a:xfrm>
              <a:prstGeom prst="rect">
                <a:avLst/>
              </a:prstGeom>
              <a:blipFill>
                <a:blip r:embed="rId7"/>
                <a:stretch>
                  <a:fillRect t="-7937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6F1E6DF2-CA8A-41B5-A33A-400CE0D40EAA}"/>
                  </a:ext>
                </a:extLst>
              </p:cNvPr>
              <p:cNvSpPr/>
              <p:nvPr/>
            </p:nvSpPr>
            <p:spPr>
              <a:xfrm>
                <a:off x="8167545" y="2259199"/>
                <a:ext cx="1619675" cy="5408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67" b="1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𝐮</m:t>
                      </m:r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867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6F1E6DF2-CA8A-41B5-A33A-400CE0D40E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7545" y="2259199"/>
                <a:ext cx="1619675" cy="5408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BBA621C-E3DF-4AAA-ABB2-8FEE0C7AFDA4}"/>
                  </a:ext>
                </a:extLst>
              </p:cNvPr>
              <p:cNvSpPr/>
              <p:nvPr/>
            </p:nvSpPr>
            <p:spPr>
              <a:xfrm>
                <a:off x="4078515" y="2789981"/>
                <a:ext cx="2591067" cy="8094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𝜑</m:t>
                      </m:r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67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arctan</m:t>
                          </m:r>
                        </m:fName>
                        <m:e>
                          <m:f>
                            <m:f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67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BBA621C-E3DF-4AAA-ABB2-8FEE0C7AFD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515" y="2789981"/>
                <a:ext cx="2591067" cy="80945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E22472F-61CD-42B0-BBA0-A47E570ED152}"/>
                  </a:ext>
                </a:extLst>
              </p:cNvPr>
              <p:cNvSpPr/>
              <p:nvPr/>
            </p:nvSpPr>
            <p:spPr>
              <a:xfrm>
                <a:off x="1021051" y="3511777"/>
                <a:ext cx="1807875" cy="7552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a:rPr lang="en-US" sz="1867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0&lt;</m:t>
                          </m:r>
                        </m:fName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𝜑</m:t>
                          </m:r>
                          <m:d>
                            <m:d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867" i="1">
                                      <a:latin typeface="Cambria Math" panose="02040503050406030204" pitchFamily="18" charset="0"/>
                                      <a:ea typeface="DengXian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&lt;</m:t>
                          </m:r>
                        </m:e>
                      </m:func>
                      <m:f>
                        <m:f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1867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E22472F-61CD-42B0-BBA0-A47E570ED1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051" y="3511777"/>
                <a:ext cx="1807875" cy="75527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03FE088-7491-4D9C-8268-B6710FA69212}"/>
                  </a:ext>
                </a:extLst>
              </p:cNvPr>
              <p:cNvSpPr/>
              <p:nvPr/>
            </p:nvSpPr>
            <p:spPr>
              <a:xfrm>
                <a:off x="203200" y="5760657"/>
                <a:ext cx="3592137" cy="5627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09585" indent="609585"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𝐮</m:t>
                      </m:r>
                      <m:r>
                        <a:rPr lang="en-US" sz="200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=3</m:t>
                      </m:r>
                      <m:r>
                        <a:rPr lang="en-US" sz="2000" b="1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𝐧</m:t>
                      </m:r>
                      <m:d>
                        <m:dPr>
                          <m:ctrlPr>
                            <a:rPr lang="en-US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000" b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03FE088-7491-4D9C-8268-B6710FA692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200" y="5760657"/>
                <a:ext cx="3592137" cy="56271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BCBDF0EA-F5F1-4239-8024-59D01B8B5F08}"/>
              </a:ext>
            </a:extLst>
          </p:cNvPr>
          <p:cNvGrpSpPr/>
          <p:nvPr/>
        </p:nvGrpSpPr>
        <p:grpSpPr>
          <a:xfrm>
            <a:off x="7314842" y="2803785"/>
            <a:ext cx="4544951" cy="3670259"/>
            <a:chOff x="4839818" y="2227294"/>
            <a:chExt cx="3408713" cy="2752694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4FA742E-58EA-4332-B681-79DC89865DD5}"/>
                </a:ext>
              </a:extLst>
            </p:cNvPr>
            <p:cNvSpPr/>
            <p:nvPr/>
          </p:nvSpPr>
          <p:spPr bwMode="auto">
            <a:xfrm>
              <a:off x="6151200" y="2880000"/>
              <a:ext cx="1417556" cy="1685966"/>
            </a:xfrm>
            <a:prstGeom prst="ellips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667" dirty="0">
                <a:solidFill>
                  <a:srgbClr val="191919"/>
                </a:solidFill>
                <a:latin typeface="HelvNeue Light for IBM" pitchFamily="34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076296D-F657-478B-B365-9F830EA2A80E}"/>
                </a:ext>
              </a:extLst>
            </p:cNvPr>
            <p:cNvSpPr/>
            <p:nvPr/>
          </p:nvSpPr>
          <p:spPr bwMode="auto">
            <a:xfrm>
              <a:off x="5731200" y="2880000"/>
              <a:ext cx="2268000" cy="1260000"/>
            </a:xfrm>
            <a:prstGeom prst="ellips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667" dirty="0">
                <a:solidFill>
                  <a:srgbClr val="191919"/>
                </a:solidFill>
                <a:latin typeface="HelvNeue Light for IBM" pitchFamily="34" charset="0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59B7F7C-881C-4899-8624-807C294E7FC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213336" y="2610921"/>
              <a:ext cx="512064" cy="1792224"/>
            </a:xfrm>
            <a:prstGeom prst="line">
              <a:avLst/>
            </a:prstGeom>
            <a:noFill/>
            <a:ln w="25400" cap="flat" cmpd="sng" algn="ctr">
              <a:solidFill>
                <a:srgbClr val="D840C2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154CE49-9E97-4CD3-BA22-3C599916BA5D}"/>
                </a:ext>
              </a:extLst>
            </p:cNvPr>
            <p:cNvSpPr/>
            <p:nvPr/>
          </p:nvSpPr>
          <p:spPr bwMode="auto">
            <a:xfrm>
              <a:off x="5648134" y="2779476"/>
              <a:ext cx="1828800" cy="1828800"/>
            </a:xfrm>
            <a:prstGeom prst="ellipse">
              <a:avLst/>
            </a:prstGeom>
            <a:noFill/>
            <a:ln w="254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667" dirty="0">
                <a:solidFill>
                  <a:srgbClr val="191919"/>
                </a:solidFill>
                <a:latin typeface="HelvNeue Light for IBM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96E9E07-6AAE-42DB-9028-BE878BB4735C}"/>
                </a:ext>
              </a:extLst>
            </p:cNvPr>
            <p:cNvSpPr/>
            <p:nvPr/>
          </p:nvSpPr>
          <p:spPr bwMode="auto">
            <a:xfrm>
              <a:off x="5658747" y="2779476"/>
              <a:ext cx="1828800" cy="1828800"/>
            </a:xfrm>
            <a:prstGeom prst="rect">
              <a:avLst/>
            </a:prstGeom>
            <a:noFill/>
            <a:ln w="25400" cap="flat" cmpd="sng" algn="ctr">
              <a:solidFill>
                <a:schemeClr val="tx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667" dirty="0">
                <a:solidFill>
                  <a:srgbClr val="191919"/>
                </a:solidFill>
                <a:latin typeface="HelvNeue Light for IBM" pitchFamily="34" charset="0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47862ED-1049-44A5-857D-AE806992708E}"/>
                </a:ext>
              </a:extLst>
            </p:cNvPr>
            <p:cNvCxnSpPr/>
            <p:nvPr/>
          </p:nvCxnSpPr>
          <p:spPr bwMode="auto">
            <a:xfrm>
              <a:off x="5353947" y="3693876"/>
              <a:ext cx="2514600" cy="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A1B0D1C-7B56-4F06-BE06-784E62B8AC1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562534" y="2372676"/>
              <a:ext cx="0" cy="2602575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23FF988-CE60-4273-BF07-741F108D5ED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678171" y="2759563"/>
              <a:ext cx="1828800" cy="1828800"/>
            </a:xfrm>
            <a:prstGeom prst="line">
              <a:avLst/>
            </a:prstGeom>
            <a:noFill/>
            <a:ln w="12700" cap="flat" cmpd="sng" algn="ctr">
              <a:solidFill>
                <a:schemeClr val="tx2"/>
              </a:solidFill>
              <a:prstDash val="dash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9558568-0FCD-4D4B-8BA6-BF13BD6E437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452890" y="3187764"/>
              <a:ext cx="512064" cy="1792224"/>
            </a:xfrm>
            <a:prstGeom prst="line">
              <a:avLst/>
            </a:prstGeom>
            <a:noFill/>
            <a:ln w="25400" cap="flat" cmpd="sng" algn="ctr">
              <a:solidFill>
                <a:srgbClr val="D840C2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CD5E7B2-CDAB-4A05-8E39-D887AD26C6E9}"/>
                </a:ext>
              </a:extLst>
            </p:cNvPr>
            <p:cNvSpPr/>
            <p:nvPr/>
          </p:nvSpPr>
          <p:spPr bwMode="auto">
            <a:xfrm>
              <a:off x="5762028" y="4403916"/>
              <a:ext cx="91440" cy="9144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667" dirty="0">
                <a:solidFill>
                  <a:srgbClr val="191919"/>
                </a:solidFill>
                <a:latin typeface="HelvNeue Light for IBM" pitchFamily="34" charset="0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93272A91-545C-4BDB-9C27-4DD5EDF9B950}"/>
                </a:ext>
              </a:extLst>
            </p:cNvPr>
            <p:cNvSpPr/>
            <p:nvPr/>
          </p:nvSpPr>
          <p:spPr bwMode="auto">
            <a:xfrm>
              <a:off x="5627145" y="3917502"/>
              <a:ext cx="91440" cy="91440"/>
            </a:xfrm>
            <a:prstGeom prst="ellipse">
              <a:avLst/>
            </a:prstGeom>
            <a:solidFill>
              <a:srgbClr val="0000FF"/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defTabSz="121917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667" dirty="0">
                <a:solidFill>
                  <a:srgbClr val="191919"/>
                </a:solidFill>
                <a:latin typeface="HelvNeue Light for IBM" pitchFamily="34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CA94CE6-73E6-4363-81E7-6E5AEE2CAEA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678171" y="3693876"/>
              <a:ext cx="894976" cy="256032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E7B435F-2726-4D35-A4BD-A73E5D32E1C0}"/>
                </a:ext>
              </a:extLst>
            </p:cNvPr>
            <p:cNvSpPr txBox="1"/>
            <p:nvPr/>
          </p:nvSpPr>
          <p:spPr>
            <a:xfrm>
              <a:off x="5812993" y="3533231"/>
              <a:ext cx="277960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>
                  <a:solidFill>
                    <a:srgbClr val="C00000"/>
                  </a:solidFill>
                  <a:latin typeface="Symbol" panose="05050102010706020507" pitchFamily="18" charset="2"/>
                </a:rPr>
                <a:t>j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051A480F-20A7-4AB5-8940-C4CD4A781B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62028" y="3716832"/>
              <a:ext cx="86578" cy="182414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A4FB91E-F124-4339-9086-C87640DAF96B}"/>
                </a:ext>
              </a:extLst>
            </p:cNvPr>
            <p:cNvSpPr txBox="1"/>
            <p:nvPr/>
          </p:nvSpPr>
          <p:spPr>
            <a:xfrm>
              <a:off x="7804422" y="3507033"/>
              <a:ext cx="341680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33" i="1" dirty="0"/>
                <a:t>u</a:t>
              </a:r>
              <a:r>
                <a:rPr lang="en-US" sz="2133" i="1" baseline="-25000" dirty="0"/>
                <a:t>w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229E6CD-7A25-459C-97A7-ED63CA289390}"/>
                </a:ext>
              </a:extLst>
            </p:cNvPr>
            <p:cNvSpPr txBox="1"/>
            <p:nvPr/>
          </p:nvSpPr>
          <p:spPr>
            <a:xfrm>
              <a:off x="6551922" y="2266032"/>
              <a:ext cx="289983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33" i="1" dirty="0"/>
                <a:t>u</a:t>
              </a:r>
              <a:r>
                <a:rPr lang="en-US" sz="2133" i="1" baseline="-25000" dirty="0"/>
                <a:t>t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542DBE3-E1A4-499C-839C-03487D10C3CB}"/>
                </a:ext>
              </a:extLst>
            </p:cNvPr>
            <p:cNvSpPr txBox="1"/>
            <p:nvPr/>
          </p:nvSpPr>
          <p:spPr>
            <a:xfrm>
              <a:off x="7192417" y="3667066"/>
              <a:ext cx="241893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33" dirty="0"/>
                <a:t>3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E9018B8-AD6E-4476-98A7-E55365F35CFE}"/>
                </a:ext>
              </a:extLst>
            </p:cNvPr>
            <p:cNvSpPr txBox="1"/>
            <p:nvPr/>
          </p:nvSpPr>
          <p:spPr>
            <a:xfrm>
              <a:off x="6272626" y="2426677"/>
              <a:ext cx="241893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33" dirty="0"/>
                <a:t>3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503508B-3565-4F38-925E-94F61409A01F}"/>
                </a:ext>
              </a:extLst>
            </p:cNvPr>
            <p:cNvSpPr txBox="1"/>
            <p:nvPr/>
          </p:nvSpPr>
          <p:spPr>
            <a:xfrm>
              <a:off x="6195038" y="4601576"/>
              <a:ext cx="354904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33" dirty="0">
                  <a:latin typeface="Symbol" panose="05050102010706020507" pitchFamily="18" charset="2"/>
                </a:rPr>
                <a:t>-</a:t>
              </a:r>
              <a:r>
                <a:rPr lang="en-US" sz="2133" dirty="0"/>
                <a:t>3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51C7354-7798-401D-9328-1A9799440771}"/>
                </a:ext>
              </a:extLst>
            </p:cNvPr>
            <p:cNvSpPr txBox="1"/>
            <p:nvPr/>
          </p:nvSpPr>
          <p:spPr>
            <a:xfrm>
              <a:off x="5640173" y="3380354"/>
              <a:ext cx="354904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33" dirty="0">
                  <a:latin typeface="Symbol" panose="05050102010706020507" pitchFamily="18" charset="2"/>
                </a:rPr>
                <a:t>-</a:t>
              </a:r>
              <a:r>
                <a:rPr lang="en-US" sz="2133" dirty="0"/>
                <a:t>3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5FBFCE4-CC35-4DE5-A0E6-ABA20167C8D4}"/>
                </a:ext>
              </a:extLst>
            </p:cNvPr>
            <p:cNvSpPr txBox="1"/>
            <p:nvPr/>
          </p:nvSpPr>
          <p:spPr>
            <a:xfrm>
              <a:off x="5174752" y="3848327"/>
              <a:ext cx="352500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33" dirty="0">
                  <a:solidFill>
                    <a:srgbClr val="00B050"/>
                  </a:solidFill>
                </a:rPr>
                <a:t>3</a:t>
              </a:r>
              <a:r>
                <a:rPr lang="en-US" sz="2133" b="1" dirty="0">
                  <a:solidFill>
                    <a:srgbClr val="00B050"/>
                  </a:solidFill>
                </a:rPr>
                <a:t>n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F087A1A-01AD-4C5A-8168-315BDDD0CB12}"/>
                </a:ext>
              </a:extLst>
            </p:cNvPr>
            <p:cNvSpPr txBox="1"/>
            <p:nvPr/>
          </p:nvSpPr>
          <p:spPr>
            <a:xfrm>
              <a:off x="7531412" y="4343617"/>
              <a:ext cx="717119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33" i="1" dirty="0">
                  <a:solidFill>
                    <a:srgbClr val="D840C2"/>
                  </a:solidFill>
                </a:rPr>
                <a:t>R</a:t>
              </a:r>
              <a:r>
                <a:rPr lang="en-US" sz="2133" baseline="-25000" dirty="0">
                  <a:solidFill>
                    <a:srgbClr val="D840C2"/>
                  </a:solidFill>
                </a:rPr>
                <a:t>3sig,min</a:t>
              </a:r>
              <a:endParaRPr lang="en-US" sz="2133" b="1" baseline="-25000" dirty="0">
                <a:solidFill>
                  <a:srgbClr val="D840C2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C4DCABF-943E-45A8-AAEB-AB2F00FBDE96}"/>
                </a:ext>
              </a:extLst>
            </p:cNvPr>
            <p:cNvSpPr txBox="1"/>
            <p:nvPr/>
          </p:nvSpPr>
          <p:spPr>
            <a:xfrm>
              <a:off x="4839818" y="2795766"/>
              <a:ext cx="736308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33" i="1" dirty="0">
                  <a:solidFill>
                    <a:srgbClr val="D840C2"/>
                  </a:solidFill>
                </a:rPr>
                <a:t>R</a:t>
              </a:r>
              <a:r>
                <a:rPr lang="en-US" sz="2133" baseline="-25000" dirty="0">
                  <a:solidFill>
                    <a:srgbClr val="D840C2"/>
                  </a:solidFill>
                </a:rPr>
                <a:t>3sig,max</a:t>
              </a:r>
              <a:endParaRPr lang="en-US" sz="2133" b="1" baseline="-25000" dirty="0">
                <a:solidFill>
                  <a:srgbClr val="D840C2"/>
                </a:solidFill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E8061D0-A459-47D7-B458-8206CC08D99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154998" y="2227294"/>
              <a:ext cx="760121" cy="2663940"/>
            </a:xfrm>
            <a:prstGeom prst="line">
              <a:avLst/>
            </a:prstGeom>
            <a:noFill/>
            <a:ln w="25400" cap="flat" cmpd="sng" algn="ctr">
              <a:solidFill>
                <a:srgbClr val="D840C2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CCE9ECC-2B05-4175-A127-D53B9B65C6C8}"/>
                </a:ext>
              </a:extLst>
            </p:cNvPr>
            <p:cNvSpPr txBox="1"/>
            <p:nvPr/>
          </p:nvSpPr>
          <p:spPr>
            <a:xfrm>
              <a:off x="6880197" y="4566367"/>
              <a:ext cx="320040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33" i="1" dirty="0">
                  <a:solidFill>
                    <a:srgbClr val="D840C2"/>
                  </a:solidFill>
                </a:rPr>
                <a:t>R</a:t>
              </a:r>
              <a:r>
                <a:rPr lang="en-US" sz="2133" baseline="-25000" dirty="0">
                  <a:solidFill>
                    <a:srgbClr val="D840C2"/>
                  </a:solidFill>
                </a:rPr>
                <a:t>0</a:t>
              </a:r>
              <a:endParaRPr lang="en-US" sz="2133" b="1" baseline="-25000" dirty="0">
                <a:solidFill>
                  <a:srgbClr val="D840C2"/>
                </a:solidFill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597205-7BC4-45B6-9AAE-4E885FD5BC6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78C0343-7EA3-4C01-AE44-52B7E142B0C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276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14A84A8-D313-4DA1-B824-971EDED86FD9}"/>
              </a:ext>
            </a:extLst>
          </p:cNvPr>
          <p:cNvCxnSpPr>
            <a:cxnSpLocks/>
            <a:endCxn id="44" idx="3"/>
          </p:cNvCxnSpPr>
          <p:nvPr/>
        </p:nvCxnSpPr>
        <p:spPr bwMode="auto">
          <a:xfrm flipH="1">
            <a:off x="8202686" y="4241685"/>
            <a:ext cx="842605" cy="860995"/>
          </a:xfrm>
          <a:prstGeom prst="lin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30717" y="319152"/>
            <a:ext cx="11758083" cy="610324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en-US" altLang="zh-CN" sz="2400" dirty="0">
              <a:ea typeface="宋体" pitchFamily="2" charset="-122"/>
              <a:sym typeface="Wingdings" pitchFamily="2" charset="2"/>
            </a:endParaRPr>
          </a:p>
          <a:p>
            <a:pPr eaLnBrk="1" hangingPunct="1"/>
            <a:r>
              <a:rPr lang="en-US" altLang="zh-CN" dirty="0">
                <a:ea typeface="宋体" pitchFamily="2" charset="-122"/>
                <a:sym typeface="Wingdings" pitchFamily="2" charset="2"/>
              </a:rPr>
              <a:t>Angle </a:t>
            </a:r>
            <a:r>
              <a:rPr lang="en-US" altLang="zh-CN" i="1" dirty="0">
                <a:latin typeface="Symbol" panose="05050102010706020507" pitchFamily="18" charset="2"/>
                <a:ea typeface="宋体" pitchFamily="2" charset="-122"/>
                <a:sym typeface="Symbol" panose="05050102010706020507" pitchFamily="18" charset="2"/>
              </a:rPr>
              <a:t></a:t>
            </a:r>
            <a:r>
              <a:rPr lang="en-US" altLang="zh-CN" dirty="0">
                <a:latin typeface="Symbol" panose="05050102010706020507" pitchFamily="18" charset="2"/>
                <a:ea typeface="宋体" pitchFamily="2" charset="-122"/>
                <a:sym typeface="Wingdings" pitchFamily="2" charset="2"/>
              </a:rPr>
              <a:t> </a:t>
            </a:r>
            <a:r>
              <a:rPr lang="en-US" altLang="zh-CN" dirty="0">
                <a:ea typeface="宋体" pitchFamily="2" charset="-122"/>
                <a:sym typeface="Wingdings" pitchFamily="2" charset="2"/>
              </a:rPr>
              <a:t>increases with increasing w</a:t>
            </a:r>
            <a:r>
              <a:rPr lang="en-US" altLang="zh-CN" baseline="-25000" dirty="0">
                <a:ea typeface="宋体" pitchFamily="2" charset="-122"/>
                <a:sym typeface="Wingdings" pitchFamily="2" charset="2"/>
              </a:rPr>
              <a:t>0</a:t>
            </a:r>
            <a:r>
              <a:rPr lang="en-US" altLang="zh-CN" dirty="0">
                <a:ea typeface="宋体" pitchFamily="2" charset="-122"/>
                <a:sym typeface="Wingdings" pitchFamily="2" charset="2"/>
              </a:rPr>
              <a:t>.</a:t>
            </a:r>
          </a:p>
          <a:p>
            <a:pPr eaLnBrk="1" hangingPunct="1"/>
            <a:r>
              <a:rPr lang="en-US" altLang="zh-CN" dirty="0">
                <a:ea typeface="宋体" pitchFamily="2" charset="-122"/>
                <a:sym typeface="Wingdings" pitchFamily="2" charset="2"/>
              </a:rPr>
              <a:t>A 3-sigma corner for one width is not a 3-sigma corner for another width 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altLang="zh-CN" dirty="0">
              <a:solidFill>
                <a:schemeClr val="tx2"/>
              </a:solidFill>
              <a:ea typeface="宋体" pitchFamily="2" charset="-122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zh-CN" sz="3200" dirty="0">
              <a:ea typeface="宋体" pitchFamily="2" charset="-122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zh-CN" sz="3200" dirty="0">
              <a:ea typeface="宋体" pitchFamily="2" charset="-122"/>
              <a:sym typeface="Wingdings" pitchFamily="2" charset="2"/>
            </a:endParaRPr>
          </a:p>
        </p:txBody>
      </p:sp>
      <p:sp>
        <p:nvSpPr>
          <p:cNvPr id="31745" name="Title 6"/>
          <p:cNvSpPr>
            <a:spLocks noGrp="1"/>
          </p:cNvSpPr>
          <p:nvPr>
            <p:ph type="title"/>
          </p:nvPr>
        </p:nvSpPr>
        <p:spPr>
          <a:xfrm>
            <a:off x="1082773" y="-12959"/>
            <a:ext cx="10346220" cy="517064"/>
          </a:xfrm>
        </p:spPr>
        <p:txBody>
          <a:bodyPr>
            <a:normAutofit fontScale="90000"/>
          </a:bodyPr>
          <a:lstStyle/>
          <a:p>
            <a:r>
              <a:rPr lang="en-US" dirty="0"/>
              <a:t>   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3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’s High-Probability Corner for a Larger Width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7EDAB0A-B234-415B-887D-99AC9BB5A3A9}"/>
                  </a:ext>
                </a:extLst>
              </p:cNvPr>
              <p:cNvSpPr/>
              <p:nvPr/>
            </p:nvSpPr>
            <p:spPr>
              <a:xfrm>
                <a:off x="2828925" y="1776024"/>
                <a:ext cx="6096000" cy="54085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; </m:t>
                          </m:r>
                          <m:r>
                            <a:rPr lang="en-US" sz="1867" b="1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𝐮</m:t>
                          </m:r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67" b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67" b="1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𝐧</m:t>
                      </m:r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67" b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∙</m:t>
                      </m:r>
                      <m:r>
                        <a:rPr lang="en-US" sz="1867" b="1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𝐮</m:t>
                      </m:r>
                    </m:oMath>
                  </m:oMathPara>
                </a14:m>
                <a:endParaRPr lang="en-US" sz="1867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7EDAB0A-B234-415B-887D-99AC9BB5A3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8925" y="1776024"/>
                <a:ext cx="6096000" cy="5408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E4FA742E-58EA-4332-B681-79DC89865DD5}"/>
              </a:ext>
            </a:extLst>
          </p:cNvPr>
          <p:cNvSpPr/>
          <p:nvPr/>
        </p:nvSpPr>
        <p:spPr bwMode="auto">
          <a:xfrm>
            <a:off x="8516344" y="3155408"/>
            <a:ext cx="1890075" cy="2247955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76296D-F657-478B-B365-9F830EA2A80E}"/>
              </a:ext>
            </a:extLst>
          </p:cNvPr>
          <p:cNvSpPr/>
          <p:nvPr/>
        </p:nvSpPr>
        <p:spPr bwMode="auto">
          <a:xfrm>
            <a:off x="7956344" y="3155408"/>
            <a:ext cx="3024000" cy="16800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154CE49-9E97-4CD3-BA22-3C599916BA5D}"/>
              </a:ext>
            </a:extLst>
          </p:cNvPr>
          <p:cNvSpPr/>
          <p:nvPr/>
        </p:nvSpPr>
        <p:spPr bwMode="auto">
          <a:xfrm>
            <a:off x="7845589" y="3021376"/>
            <a:ext cx="2438400" cy="2438400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96E9E07-6AAE-42DB-9028-BE878BB4735C}"/>
              </a:ext>
            </a:extLst>
          </p:cNvPr>
          <p:cNvSpPr/>
          <p:nvPr/>
        </p:nvSpPr>
        <p:spPr bwMode="auto">
          <a:xfrm>
            <a:off x="7859740" y="3021376"/>
            <a:ext cx="2438400" cy="2438400"/>
          </a:xfrm>
          <a:prstGeom prst="rect">
            <a:avLst/>
          </a:prstGeom>
          <a:noFill/>
          <a:ln w="254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47862ED-1049-44A5-857D-AE806992708E}"/>
              </a:ext>
            </a:extLst>
          </p:cNvPr>
          <p:cNvCxnSpPr/>
          <p:nvPr/>
        </p:nvCxnSpPr>
        <p:spPr bwMode="auto">
          <a:xfrm>
            <a:off x="7453340" y="4240576"/>
            <a:ext cx="3352800" cy="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A1B0D1C-7B56-4F06-BE06-784E62B8AC1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064789" y="2478977"/>
            <a:ext cx="0" cy="347010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23FF988-CE60-4273-BF07-741F108D5EDD}"/>
              </a:ext>
            </a:extLst>
          </p:cNvPr>
          <p:cNvCxnSpPr>
            <a:cxnSpLocks/>
          </p:cNvCxnSpPr>
          <p:nvPr/>
        </p:nvCxnSpPr>
        <p:spPr bwMode="auto">
          <a:xfrm flipV="1">
            <a:off x="7885639" y="2994825"/>
            <a:ext cx="2438400" cy="243840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lg" len="lg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9558568-0FCD-4D4B-8BA6-BF13BD6E437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585264" y="3565760"/>
            <a:ext cx="682752" cy="2389632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E7B435F-2726-4D35-A4BD-A73E5D32E1C0}"/>
              </a:ext>
            </a:extLst>
          </p:cNvPr>
          <p:cNvSpPr txBox="1"/>
          <p:nvPr/>
        </p:nvSpPr>
        <p:spPr>
          <a:xfrm>
            <a:off x="8065401" y="4065265"/>
            <a:ext cx="349776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>
                <a:solidFill>
                  <a:srgbClr val="C00000"/>
                </a:solidFill>
                <a:latin typeface="Symbol" panose="05050102010706020507" pitchFamily="18" charset="2"/>
              </a:rPr>
              <a:t>j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51A480F-20A7-4AB5-8940-C4CD4A781BDA}"/>
              </a:ext>
            </a:extLst>
          </p:cNvPr>
          <p:cNvCxnSpPr>
            <a:cxnSpLocks/>
          </p:cNvCxnSpPr>
          <p:nvPr/>
        </p:nvCxnSpPr>
        <p:spPr bwMode="auto">
          <a:xfrm>
            <a:off x="7997448" y="4271184"/>
            <a:ext cx="115437" cy="243219"/>
          </a:xfrm>
          <a:prstGeom prst="line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A4FB91E-F124-4339-9086-C87640DAF96B}"/>
              </a:ext>
            </a:extLst>
          </p:cNvPr>
          <p:cNvSpPr txBox="1"/>
          <p:nvPr/>
        </p:nvSpPr>
        <p:spPr>
          <a:xfrm>
            <a:off x="10720640" y="3991452"/>
            <a:ext cx="455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/>
              <a:t>u</a:t>
            </a:r>
            <a:r>
              <a:rPr lang="en-US" sz="2133" i="1" baseline="-25000" dirty="0"/>
              <a:t>w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29E6CD-7A25-459C-97A7-ED63CA289390}"/>
              </a:ext>
            </a:extLst>
          </p:cNvPr>
          <p:cNvSpPr txBox="1"/>
          <p:nvPr/>
        </p:nvSpPr>
        <p:spPr>
          <a:xfrm>
            <a:off x="9050640" y="2336784"/>
            <a:ext cx="38664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/>
              <a:t>u</a:t>
            </a:r>
            <a:r>
              <a:rPr lang="en-US" sz="2133" i="1" baseline="-25000" dirty="0"/>
              <a:t>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5FBFCE4-CC35-4DE5-A0E6-ABA20167C8D4}"/>
              </a:ext>
            </a:extLst>
          </p:cNvPr>
          <p:cNvSpPr txBox="1"/>
          <p:nvPr/>
        </p:nvSpPr>
        <p:spPr>
          <a:xfrm>
            <a:off x="6365302" y="4364807"/>
            <a:ext cx="111601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00B050"/>
                </a:solidFill>
              </a:rPr>
              <a:t>3</a:t>
            </a:r>
            <a:r>
              <a:rPr lang="en-US" sz="2133" b="1" dirty="0">
                <a:solidFill>
                  <a:srgbClr val="00B050"/>
                </a:solidFill>
              </a:rPr>
              <a:t>n</a:t>
            </a:r>
            <a:r>
              <a:rPr lang="en-US" sz="2133" dirty="0">
                <a:solidFill>
                  <a:srgbClr val="00B050"/>
                </a:solidFill>
              </a:rPr>
              <a:t>(</a:t>
            </a:r>
            <a:r>
              <a:rPr lang="en-US" sz="2133" i="1" dirty="0">
                <a:solidFill>
                  <a:srgbClr val="00B050"/>
                </a:solidFill>
              </a:rPr>
              <a:t>w</a:t>
            </a:r>
            <a:r>
              <a:rPr lang="en-US" sz="2133" baseline="-25000" dirty="0">
                <a:solidFill>
                  <a:srgbClr val="00B050"/>
                </a:solidFill>
              </a:rPr>
              <a:t>min</a:t>
            </a:r>
            <a:r>
              <a:rPr lang="en-US" sz="2133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C4DCABF-943E-45A8-AAEB-AB2F00FBDE96}"/>
              </a:ext>
            </a:extLst>
          </p:cNvPr>
          <p:cNvSpPr txBox="1"/>
          <p:nvPr/>
        </p:nvSpPr>
        <p:spPr>
          <a:xfrm>
            <a:off x="6023306" y="2976158"/>
            <a:ext cx="211726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i="1" dirty="0">
                <a:solidFill>
                  <a:srgbClr val="00B050"/>
                </a:solidFill>
              </a:rPr>
              <a:t>R</a:t>
            </a:r>
            <a:r>
              <a:rPr lang="en-US" sz="2133" baseline="-25000" dirty="0">
                <a:solidFill>
                  <a:srgbClr val="00B050"/>
                </a:solidFill>
              </a:rPr>
              <a:t>3sig,max </a:t>
            </a:r>
            <a:r>
              <a:rPr lang="en-US" sz="2133" dirty="0">
                <a:solidFill>
                  <a:srgbClr val="00B050"/>
                </a:solidFill>
              </a:rPr>
              <a:t>(</a:t>
            </a:r>
            <a:r>
              <a:rPr lang="en-US" sz="2133" i="1" dirty="0">
                <a:solidFill>
                  <a:srgbClr val="00B050"/>
                </a:solidFill>
              </a:rPr>
              <a:t>w</a:t>
            </a:r>
            <a:r>
              <a:rPr lang="en-US" sz="2133" baseline="-25000" dirty="0">
                <a:solidFill>
                  <a:srgbClr val="00B050"/>
                </a:solidFill>
              </a:rPr>
              <a:t>min</a:t>
            </a:r>
            <a:r>
              <a:rPr lang="en-US" sz="2133" dirty="0">
                <a:solidFill>
                  <a:srgbClr val="00B050"/>
                </a:solidFill>
              </a:rPr>
              <a:t>)</a:t>
            </a:r>
            <a:endParaRPr lang="en-US" sz="2133" b="1" dirty="0">
              <a:solidFill>
                <a:srgbClr val="00B050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470CB40-ED9E-4D6D-9748-5E6099BEEAE2}"/>
              </a:ext>
            </a:extLst>
          </p:cNvPr>
          <p:cNvSpPr txBox="1"/>
          <p:nvPr/>
        </p:nvSpPr>
        <p:spPr>
          <a:xfrm>
            <a:off x="6845121" y="5435720"/>
            <a:ext cx="111601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0000FF"/>
                </a:solidFill>
              </a:rPr>
              <a:t>3</a:t>
            </a:r>
            <a:r>
              <a:rPr lang="en-US" sz="2133" b="1" dirty="0">
                <a:solidFill>
                  <a:srgbClr val="0000FF"/>
                </a:solidFill>
              </a:rPr>
              <a:t>n</a:t>
            </a:r>
            <a:r>
              <a:rPr lang="en-US" sz="2133" dirty="0">
                <a:solidFill>
                  <a:srgbClr val="0000FF"/>
                </a:solidFill>
              </a:rPr>
              <a:t>(</a:t>
            </a:r>
            <a:r>
              <a:rPr lang="en-US" sz="2133" i="1" dirty="0">
                <a:solidFill>
                  <a:srgbClr val="0000FF"/>
                </a:solidFill>
              </a:rPr>
              <a:t>w</a:t>
            </a:r>
            <a:r>
              <a:rPr lang="en-US" sz="2133" baseline="-25000" dirty="0">
                <a:solidFill>
                  <a:srgbClr val="0000FF"/>
                </a:solidFill>
              </a:rPr>
              <a:t>mid</a:t>
            </a:r>
            <a:r>
              <a:rPr lang="en-US" sz="2133" dirty="0">
                <a:solidFill>
                  <a:srgbClr val="0000FF"/>
                </a:solidFill>
              </a:rPr>
              <a:t>)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53312DB6-0CA3-4DB5-B717-22814AD4B94A}"/>
              </a:ext>
            </a:extLst>
          </p:cNvPr>
          <p:cNvCxnSpPr>
            <a:cxnSpLocks/>
          </p:cNvCxnSpPr>
          <p:nvPr/>
        </p:nvCxnSpPr>
        <p:spPr bwMode="auto">
          <a:xfrm>
            <a:off x="7547311" y="4476023"/>
            <a:ext cx="1393400" cy="1393924"/>
          </a:xfrm>
          <a:prstGeom prst="lin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AFEA151-8409-4748-A0AF-299CC3940D98}"/>
              </a:ext>
            </a:extLst>
          </p:cNvPr>
          <p:cNvSpPr txBox="1"/>
          <p:nvPr/>
        </p:nvSpPr>
        <p:spPr>
          <a:xfrm>
            <a:off x="8467136" y="5908890"/>
            <a:ext cx="198883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i="1" dirty="0">
                <a:solidFill>
                  <a:srgbClr val="0000FF"/>
                </a:solidFill>
              </a:rPr>
              <a:t>R</a:t>
            </a:r>
            <a:r>
              <a:rPr lang="en-US" sz="2133" baseline="-25000" dirty="0">
                <a:solidFill>
                  <a:srgbClr val="0000FF"/>
                </a:solidFill>
              </a:rPr>
              <a:t>3sig,max </a:t>
            </a:r>
            <a:r>
              <a:rPr lang="en-US" sz="2133" dirty="0">
                <a:solidFill>
                  <a:srgbClr val="0000FF"/>
                </a:solidFill>
              </a:rPr>
              <a:t>(</a:t>
            </a:r>
            <a:r>
              <a:rPr lang="en-US" sz="2133" i="1" dirty="0">
                <a:solidFill>
                  <a:srgbClr val="0000FF"/>
                </a:solidFill>
              </a:rPr>
              <a:t>w</a:t>
            </a:r>
            <a:r>
              <a:rPr lang="en-US" sz="2133" baseline="-25000" dirty="0">
                <a:solidFill>
                  <a:srgbClr val="0000FF"/>
                </a:solidFill>
              </a:rPr>
              <a:t>mid</a:t>
            </a:r>
            <a:r>
              <a:rPr lang="en-US" sz="2133" dirty="0">
                <a:solidFill>
                  <a:srgbClr val="0000FF"/>
                </a:solidFill>
              </a:rPr>
              <a:t>)</a:t>
            </a:r>
            <a:endParaRPr lang="en-US" sz="2133" b="1" dirty="0">
              <a:solidFill>
                <a:srgbClr val="0000FF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34E21F-3A7B-482B-A166-71193D49ADA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78C0343-7EA3-4C01-AE44-52B7E142B0C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82333AEF-E161-4316-8748-0CCF292DF146}"/>
              </a:ext>
            </a:extLst>
          </p:cNvPr>
          <p:cNvCxnSpPr>
            <a:cxnSpLocks/>
          </p:cNvCxnSpPr>
          <p:nvPr/>
        </p:nvCxnSpPr>
        <p:spPr bwMode="auto">
          <a:xfrm flipH="1">
            <a:off x="2878564" y="4239578"/>
            <a:ext cx="179467" cy="1221883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A93F8902-8B0F-478A-930E-E17DBFE1B22C}"/>
              </a:ext>
            </a:extLst>
          </p:cNvPr>
          <p:cNvSpPr/>
          <p:nvPr/>
        </p:nvSpPr>
        <p:spPr bwMode="auto">
          <a:xfrm>
            <a:off x="2516493" y="3157093"/>
            <a:ext cx="1890075" cy="2247955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4A99D233-56D7-4407-A99B-98218080452A}"/>
              </a:ext>
            </a:extLst>
          </p:cNvPr>
          <p:cNvSpPr/>
          <p:nvPr/>
        </p:nvSpPr>
        <p:spPr bwMode="auto">
          <a:xfrm>
            <a:off x="1956493" y="3157093"/>
            <a:ext cx="3024000" cy="16800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6D183DDD-89CD-4291-BB16-0A7FCE366312}"/>
              </a:ext>
            </a:extLst>
          </p:cNvPr>
          <p:cNvSpPr/>
          <p:nvPr/>
        </p:nvSpPr>
        <p:spPr bwMode="auto">
          <a:xfrm>
            <a:off x="1845738" y="3023061"/>
            <a:ext cx="2438400" cy="2438400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5BA10FB-166E-4CC3-A128-AA9F714FA8D7}"/>
              </a:ext>
            </a:extLst>
          </p:cNvPr>
          <p:cNvSpPr/>
          <p:nvPr/>
        </p:nvSpPr>
        <p:spPr bwMode="auto">
          <a:xfrm>
            <a:off x="1859889" y="3023061"/>
            <a:ext cx="2438400" cy="2438400"/>
          </a:xfrm>
          <a:prstGeom prst="rect">
            <a:avLst/>
          </a:prstGeom>
          <a:noFill/>
          <a:ln w="254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CF56D9DA-8F7B-41F5-BC3A-2E75AA609505}"/>
              </a:ext>
            </a:extLst>
          </p:cNvPr>
          <p:cNvCxnSpPr/>
          <p:nvPr/>
        </p:nvCxnSpPr>
        <p:spPr bwMode="auto">
          <a:xfrm>
            <a:off x="1453489" y="4242261"/>
            <a:ext cx="3352800" cy="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E5523D7-C859-4BDC-99A9-70DCF3948D8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064938" y="2480662"/>
            <a:ext cx="0" cy="347010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8077D25-BEE9-448A-902D-5F96F2FCA49A}"/>
              </a:ext>
            </a:extLst>
          </p:cNvPr>
          <p:cNvCxnSpPr>
            <a:cxnSpLocks/>
          </p:cNvCxnSpPr>
          <p:nvPr/>
        </p:nvCxnSpPr>
        <p:spPr bwMode="auto">
          <a:xfrm flipV="1">
            <a:off x="1885788" y="2996510"/>
            <a:ext cx="2438400" cy="243840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lg" len="lg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D616FF6-682B-4BF1-9585-921AB72BDFF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585413" y="3567445"/>
            <a:ext cx="682752" cy="2389632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83" name="Oval 82">
            <a:extLst>
              <a:ext uri="{FF2B5EF4-FFF2-40B4-BE49-F238E27FC236}">
                <a16:creationId xmlns:a16="http://schemas.microsoft.com/office/drawing/2014/main" id="{8C731DB7-BBBF-41DA-A86D-7A79522AA50E}"/>
              </a:ext>
            </a:extLst>
          </p:cNvPr>
          <p:cNvSpPr/>
          <p:nvPr/>
        </p:nvSpPr>
        <p:spPr bwMode="auto">
          <a:xfrm flipH="1">
            <a:off x="2919506" y="4813665"/>
            <a:ext cx="121920" cy="121920"/>
          </a:xfrm>
          <a:prstGeom prst="ellipse">
            <a:avLst/>
          </a:prstGeom>
          <a:solidFill>
            <a:schemeClr val="tx2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A58C7D32-9424-4733-8C67-7CE3D0FB37BF}"/>
              </a:ext>
            </a:extLst>
          </p:cNvPr>
          <p:cNvSpPr/>
          <p:nvPr/>
        </p:nvSpPr>
        <p:spPr bwMode="auto">
          <a:xfrm>
            <a:off x="1817753" y="4540429"/>
            <a:ext cx="121920" cy="121920"/>
          </a:xfrm>
          <a:prstGeom prst="ellipse">
            <a:avLst/>
          </a:prstGeom>
          <a:solidFill>
            <a:srgbClr val="0000FF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35819DE-23E1-4ABF-BA67-877375327EDE}"/>
              </a:ext>
            </a:extLst>
          </p:cNvPr>
          <p:cNvCxnSpPr>
            <a:cxnSpLocks/>
          </p:cNvCxnSpPr>
          <p:nvPr/>
        </p:nvCxnSpPr>
        <p:spPr bwMode="auto">
          <a:xfrm flipH="1">
            <a:off x="1885788" y="4242261"/>
            <a:ext cx="1193301" cy="341376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FABE5F13-204C-44DC-B3B7-15B4F208973F}"/>
              </a:ext>
            </a:extLst>
          </p:cNvPr>
          <p:cNvSpPr txBox="1"/>
          <p:nvPr/>
        </p:nvSpPr>
        <p:spPr>
          <a:xfrm>
            <a:off x="2047857" y="4066908"/>
            <a:ext cx="349776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>
                <a:solidFill>
                  <a:srgbClr val="C00000"/>
                </a:solidFill>
                <a:latin typeface="Symbol" panose="05050102010706020507" pitchFamily="18" charset="2"/>
              </a:rPr>
              <a:t>j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59ADB72-62C3-4BC6-A6EE-30EB307DE251}"/>
              </a:ext>
            </a:extLst>
          </p:cNvPr>
          <p:cNvCxnSpPr>
            <a:cxnSpLocks/>
          </p:cNvCxnSpPr>
          <p:nvPr/>
        </p:nvCxnSpPr>
        <p:spPr bwMode="auto">
          <a:xfrm>
            <a:off x="1997597" y="4272869"/>
            <a:ext cx="115437" cy="243219"/>
          </a:xfrm>
          <a:prstGeom prst="line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E3E68AE0-DD40-4E84-8A63-3A40FFD26D44}"/>
              </a:ext>
            </a:extLst>
          </p:cNvPr>
          <p:cNvSpPr txBox="1"/>
          <p:nvPr/>
        </p:nvSpPr>
        <p:spPr>
          <a:xfrm>
            <a:off x="4720789" y="3993137"/>
            <a:ext cx="455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/>
              <a:t>u</a:t>
            </a:r>
            <a:r>
              <a:rPr lang="en-US" sz="2133" i="1" baseline="-25000" dirty="0"/>
              <a:t>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47B34D1-1103-4686-8357-9DFF60967EB4}"/>
              </a:ext>
            </a:extLst>
          </p:cNvPr>
          <p:cNvSpPr txBox="1"/>
          <p:nvPr/>
        </p:nvSpPr>
        <p:spPr>
          <a:xfrm>
            <a:off x="3050789" y="2338469"/>
            <a:ext cx="38664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/>
              <a:t>u</a:t>
            </a:r>
            <a:r>
              <a:rPr lang="en-US" sz="2133" i="1" baseline="-25000" dirty="0"/>
              <a:t>t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89BF4F9-CC25-4A44-9B01-AEBF99211331}"/>
              </a:ext>
            </a:extLst>
          </p:cNvPr>
          <p:cNvSpPr txBox="1"/>
          <p:nvPr/>
        </p:nvSpPr>
        <p:spPr>
          <a:xfrm>
            <a:off x="365451" y="4366492"/>
            <a:ext cx="111601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00B050"/>
                </a:solidFill>
              </a:rPr>
              <a:t>3</a:t>
            </a:r>
            <a:r>
              <a:rPr lang="en-US" sz="2133" b="1" dirty="0">
                <a:solidFill>
                  <a:srgbClr val="00B050"/>
                </a:solidFill>
              </a:rPr>
              <a:t>n</a:t>
            </a:r>
            <a:r>
              <a:rPr lang="en-US" sz="2133" dirty="0">
                <a:solidFill>
                  <a:srgbClr val="00B050"/>
                </a:solidFill>
              </a:rPr>
              <a:t>(</a:t>
            </a:r>
            <a:r>
              <a:rPr lang="en-US" sz="2133" i="1" dirty="0">
                <a:solidFill>
                  <a:srgbClr val="00B050"/>
                </a:solidFill>
              </a:rPr>
              <a:t>w</a:t>
            </a:r>
            <a:r>
              <a:rPr lang="en-US" sz="2133" baseline="-25000" dirty="0">
                <a:solidFill>
                  <a:srgbClr val="00B050"/>
                </a:solidFill>
              </a:rPr>
              <a:t>min</a:t>
            </a:r>
            <a:r>
              <a:rPr lang="en-US" sz="2133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2671548-604B-419A-A734-0954403DE1BB}"/>
              </a:ext>
            </a:extLst>
          </p:cNvPr>
          <p:cNvSpPr txBox="1"/>
          <p:nvPr/>
        </p:nvSpPr>
        <p:spPr>
          <a:xfrm>
            <a:off x="23455" y="2977843"/>
            <a:ext cx="211726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i="1" dirty="0">
                <a:solidFill>
                  <a:srgbClr val="00B050"/>
                </a:solidFill>
              </a:rPr>
              <a:t>R</a:t>
            </a:r>
            <a:r>
              <a:rPr lang="en-US" sz="2133" baseline="-25000" dirty="0">
                <a:solidFill>
                  <a:srgbClr val="00B050"/>
                </a:solidFill>
              </a:rPr>
              <a:t>3sig,max </a:t>
            </a:r>
            <a:r>
              <a:rPr lang="en-US" sz="2133" dirty="0">
                <a:solidFill>
                  <a:srgbClr val="00B050"/>
                </a:solidFill>
              </a:rPr>
              <a:t>(</a:t>
            </a:r>
            <a:r>
              <a:rPr lang="en-US" sz="2133" i="1" dirty="0">
                <a:solidFill>
                  <a:srgbClr val="00B050"/>
                </a:solidFill>
              </a:rPr>
              <a:t>w</a:t>
            </a:r>
            <a:r>
              <a:rPr lang="en-US" sz="2133" baseline="-25000" dirty="0">
                <a:solidFill>
                  <a:srgbClr val="00B050"/>
                </a:solidFill>
              </a:rPr>
              <a:t>min</a:t>
            </a:r>
            <a:r>
              <a:rPr lang="en-US" sz="2133" dirty="0">
                <a:solidFill>
                  <a:srgbClr val="00B050"/>
                </a:solidFill>
              </a:rPr>
              <a:t>)</a:t>
            </a:r>
            <a:endParaRPr lang="en-US" sz="2133" b="1" dirty="0">
              <a:solidFill>
                <a:srgbClr val="00B050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20E3A04-03A8-4558-9BA9-4BDD26AF8F4C}"/>
              </a:ext>
            </a:extLst>
          </p:cNvPr>
          <p:cNvSpPr txBox="1"/>
          <p:nvPr/>
        </p:nvSpPr>
        <p:spPr>
          <a:xfrm>
            <a:off x="2205088" y="5688301"/>
            <a:ext cx="119853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FF0000"/>
                </a:solidFill>
              </a:rPr>
              <a:t>3</a:t>
            </a:r>
            <a:r>
              <a:rPr lang="en-US" sz="2133" b="1" dirty="0">
                <a:solidFill>
                  <a:srgbClr val="FF0000"/>
                </a:solidFill>
              </a:rPr>
              <a:t>n</a:t>
            </a:r>
            <a:r>
              <a:rPr lang="en-US" sz="2133" dirty="0">
                <a:solidFill>
                  <a:srgbClr val="FF0000"/>
                </a:solidFill>
              </a:rPr>
              <a:t>(</a:t>
            </a:r>
            <a:r>
              <a:rPr lang="en-US" sz="2133" i="1" dirty="0">
                <a:solidFill>
                  <a:srgbClr val="FF0000"/>
                </a:solidFill>
              </a:rPr>
              <a:t>w</a:t>
            </a:r>
            <a:r>
              <a:rPr lang="en-US" sz="2133" baseline="-25000" dirty="0">
                <a:solidFill>
                  <a:srgbClr val="FF0000"/>
                </a:solidFill>
              </a:rPr>
              <a:t>large</a:t>
            </a:r>
            <a:r>
              <a:rPr lang="en-US" sz="2133" dirty="0">
                <a:solidFill>
                  <a:srgbClr val="FF0000"/>
                </a:solidFill>
              </a:rPr>
              <a:t>)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BFAB4D98-56B8-4071-B306-E68143474E39}"/>
              </a:ext>
            </a:extLst>
          </p:cNvPr>
          <p:cNvCxnSpPr>
            <a:cxnSpLocks/>
          </p:cNvCxnSpPr>
          <p:nvPr/>
        </p:nvCxnSpPr>
        <p:spPr bwMode="auto">
          <a:xfrm>
            <a:off x="1903624" y="4606190"/>
            <a:ext cx="1022575" cy="23540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lg" len="lg"/>
          </a:ln>
          <a:effectLst/>
        </p:spPr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D51F4AAA-3990-4129-9D35-325B6CC5EB06}"/>
              </a:ext>
            </a:extLst>
          </p:cNvPr>
          <p:cNvCxnSpPr>
            <a:cxnSpLocks/>
          </p:cNvCxnSpPr>
          <p:nvPr/>
        </p:nvCxnSpPr>
        <p:spPr bwMode="auto">
          <a:xfrm>
            <a:off x="1585414" y="5214983"/>
            <a:ext cx="2864356" cy="554477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888D6365-5DF5-418E-8AB3-6B2DE9C32EFA}"/>
              </a:ext>
            </a:extLst>
          </p:cNvPr>
          <p:cNvSpPr txBox="1"/>
          <p:nvPr/>
        </p:nvSpPr>
        <p:spPr>
          <a:xfrm>
            <a:off x="3364570" y="5753098"/>
            <a:ext cx="198883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i="1" dirty="0">
                <a:solidFill>
                  <a:srgbClr val="FF0000"/>
                </a:solidFill>
              </a:rPr>
              <a:t>R</a:t>
            </a:r>
            <a:r>
              <a:rPr lang="en-US" sz="2133" baseline="-25000" dirty="0">
                <a:solidFill>
                  <a:srgbClr val="FF0000"/>
                </a:solidFill>
              </a:rPr>
              <a:t>3sig,max </a:t>
            </a:r>
            <a:r>
              <a:rPr lang="en-US" sz="2133" dirty="0">
                <a:solidFill>
                  <a:srgbClr val="FF0000"/>
                </a:solidFill>
              </a:rPr>
              <a:t>(</a:t>
            </a:r>
            <a:r>
              <a:rPr lang="en-US" sz="2133" i="1" dirty="0">
                <a:solidFill>
                  <a:srgbClr val="FF0000"/>
                </a:solidFill>
              </a:rPr>
              <a:t>w</a:t>
            </a:r>
            <a:r>
              <a:rPr lang="en-US" sz="2133" baseline="-25000" dirty="0">
                <a:solidFill>
                  <a:srgbClr val="FF0000"/>
                </a:solidFill>
              </a:rPr>
              <a:t>large</a:t>
            </a:r>
            <a:r>
              <a:rPr lang="en-US" sz="2133" dirty="0">
                <a:solidFill>
                  <a:srgbClr val="FF0000"/>
                </a:solidFill>
              </a:rPr>
              <a:t>)</a:t>
            </a:r>
            <a:endParaRPr lang="en-US" sz="2133" b="1" dirty="0">
              <a:solidFill>
                <a:srgbClr val="FF0000"/>
              </a:solidFill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402CFF4-69F3-4582-9051-D43339B7F47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178711" y="4884119"/>
            <a:ext cx="1647973" cy="283092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D1049A3-DBC4-4055-950D-DE577A85200C}"/>
              </a:ext>
            </a:extLst>
          </p:cNvPr>
          <p:cNvSpPr txBox="1"/>
          <p:nvPr/>
        </p:nvSpPr>
        <p:spPr>
          <a:xfrm>
            <a:off x="4812574" y="4697999"/>
            <a:ext cx="1985608" cy="10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/>
              <a:t>Projected </a:t>
            </a:r>
          </a:p>
          <a:p>
            <a:r>
              <a:rPr lang="en-US" sz="2133" dirty="0"/>
              <a:t>point </a:t>
            </a:r>
          </a:p>
          <a:p>
            <a:r>
              <a:rPr lang="en-US" sz="2133" dirty="0"/>
              <a:t>(very optimistic)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899D466-E088-42F3-844B-7718BEA2B650}"/>
              </a:ext>
            </a:extLst>
          </p:cNvPr>
          <p:cNvCxnSpPr>
            <a:cxnSpLocks/>
          </p:cNvCxnSpPr>
          <p:nvPr/>
        </p:nvCxnSpPr>
        <p:spPr bwMode="auto">
          <a:xfrm>
            <a:off x="7904931" y="4587576"/>
            <a:ext cx="421711" cy="428775"/>
          </a:xfrm>
          <a:prstGeom prst="line">
            <a:avLst/>
          </a:prstGeom>
          <a:noFill/>
          <a:ln w="25400" cap="flat" cmpd="sng" algn="ctr">
            <a:solidFill>
              <a:srgbClr val="3333FF"/>
            </a:solidFill>
            <a:prstDash val="dash"/>
            <a:round/>
            <a:headEnd type="none" w="med" len="med"/>
            <a:tailEnd type="none" w="lg" len="lg"/>
          </a:ln>
          <a:effectLst/>
        </p:spPr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D87F8E88-0A26-4DBA-A583-398CFA6DA55C}"/>
              </a:ext>
            </a:extLst>
          </p:cNvPr>
          <p:cNvSpPr/>
          <p:nvPr/>
        </p:nvSpPr>
        <p:spPr bwMode="auto">
          <a:xfrm>
            <a:off x="7851423" y="4536885"/>
            <a:ext cx="121920" cy="121920"/>
          </a:xfrm>
          <a:prstGeom prst="ellipse">
            <a:avLst/>
          </a:prstGeom>
          <a:solidFill>
            <a:srgbClr val="0000FF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CA94CE6-73E6-4363-81E7-6E5AEE2CAEAD}"/>
              </a:ext>
            </a:extLst>
          </p:cNvPr>
          <p:cNvCxnSpPr>
            <a:cxnSpLocks/>
          </p:cNvCxnSpPr>
          <p:nvPr/>
        </p:nvCxnSpPr>
        <p:spPr bwMode="auto">
          <a:xfrm flipH="1">
            <a:off x="7885639" y="4240576"/>
            <a:ext cx="1193301" cy="341376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60" name="Oval 59">
            <a:extLst>
              <a:ext uri="{FF2B5EF4-FFF2-40B4-BE49-F238E27FC236}">
                <a16:creationId xmlns:a16="http://schemas.microsoft.com/office/drawing/2014/main" id="{CAD100EE-90A8-49F4-B1F6-C744A2DAA2A8}"/>
              </a:ext>
            </a:extLst>
          </p:cNvPr>
          <p:cNvSpPr/>
          <p:nvPr/>
        </p:nvSpPr>
        <p:spPr bwMode="auto">
          <a:xfrm flipH="1">
            <a:off x="8250109" y="4953388"/>
            <a:ext cx="121920" cy="12192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EECFF5E9-1361-4F87-9BFB-FFC739C809F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549458" y="5064445"/>
            <a:ext cx="2072336" cy="19986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34F44114-8480-41C4-B934-41A1A3596119}"/>
              </a:ext>
            </a:extLst>
          </p:cNvPr>
          <p:cNvSpPr txBox="1"/>
          <p:nvPr/>
        </p:nvSpPr>
        <p:spPr>
          <a:xfrm>
            <a:off x="10549132" y="4776423"/>
            <a:ext cx="1495218" cy="14052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FF0000"/>
                </a:solidFill>
              </a:rPr>
              <a:t>Projected </a:t>
            </a:r>
          </a:p>
          <a:p>
            <a:r>
              <a:rPr lang="en-US" sz="2133" dirty="0">
                <a:solidFill>
                  <a:srgbClr val="FF0000"/>
                </a:solidFill>
              </a:rPr>
              <a:t>point </a:t>
            </a:r>
          </a:p>
          <a:p>
            <a:r>
              <a:rPr lang="en-US" sz="2133" dirty="0">
                <a:solidFill>
                  <a:srgbClr val="FF0000"/>
                </a:solidFill>
              </a:rPr>
              <a:t>(somewhat </a:t>
            </a:r>
          </a:p>
          <a:p>
            <a:r>
              <a:rPr lang="en-US" sz="2133" dirty="0">
                <a:solidFill>
                  <a:srgbClr val="FF0000"/>
                </a:solidFill>
              </a:rPr>
              <a:t>optimistic)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3E8731B-B1B6-491B-ABA5-4176CA6E05DA}"/>
              </a:ext>
            </a:extLst>
          </p:cNvPr>
          <p:cNvCxnSpPr>
            <a:cxnSpLocks/>
          </p:cNvCxnSpPr>
          <p:nvPr/>
        </p:nvCxnSpPr>
        <p:spPr bwMode="auto">
          <a:xfrm flipV="1">
            <a:off x="1199014" y="4712142"/>
            <a:ext cx="472230" cy="598314"/>
          </a:xfrm>
          <a:prstGeom prst="line">
            <a:avLst/>
          </a:prstGeom>
          <a:noFill/>
          <a:ln w="12700" cap="flat" cmpd="sng" algn="ctr">
            <a:solidFill>
              <a:srgbClr val="3333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6BF92142-CA72-4CC1-8280-41323B612CFE}"/>
              </a:ext>
            </a:extLst>
          </p:cNvPr>
          <p:cNvSpPr txBox="1"/>
          <p:nvPr/>
        </p:nvSpPr>
        <p:spPr>
          <a:xfrm>
            <a:off x="253447" y="5385379"/>
            <a:ext cx="1364861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3333FF"/>
                </a:solidFill>
              </a:rPr>
              <a:t>High-prob.</a:t>
            </a:r>
          </a:p>
          <a:p>
            <a:r>
              <a:rPr lang="en-US" sz="2133" dirty="0">
                <a:solidFill>
                  <a:srgbClr val="3333FF"/>
                </a:solidFill>
              </a:rPr>
              <a:t>corner</a:t>
            </a:r>
          </a:p>
        </p:txBody>
      </p:sp>
    </p:spTree>
    <p:extLst>
      <p:ext uri="{BB962C8B-B14F-4D97-AF65-F5344CB8AC3E}">
        <p14:creationId xmlns:p14="http://schemas.microsoft.com/office/powerpoint/2010/main" val="3452408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D51F4AAA-3990-4129-9D35-325B6CC5EB06}"/>
              </a:ext>
            </a:extLst>
          </p:cNvPr>
          <p:cNvCxnSpPr>
            <a:cxnSpLocks/>
          </p:cNvCxnSpPr>
          <p:nvPr/>
        </p:nvCxnSpPr>
        <p:spPr bwMode="auto">
          <a:xfrm>
            <a:off x="1799193" y="4550654"/>
            <a:ext cx="916603" cy="1298109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14A84A8-D313-4DA1-B824-971EDED86FD9}"/>
              </a:ext>
            </a:extLst>
          </p:cNvPr>
          <p:cNvCxnSpPr>
            <a:cxnSpLocks/>
            <a:endCxn id="44" idx="3"/>
          </p:cNvCxnSpPr>
          <p:nvPr/>
        </p:nvCxnSpPr>
        <p:spPr bwMode="auto">
          <a:xfrm flipH="1">
            <a:off x="8202686" y="4241685"/>
            <a:ext cx="842605" cy="860995"/>
          </a:xfrm>
          <a:prstGeom prst="lin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30717" y="319152"/>
            <a:ext cx="11758083" cy="610324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en-US" altLang="zh-CN" sz="2400" dirty="0">
              <a:ea typeface="宋体" pitchFamily="2" charset="-122"/>
              <a:sym typeface="Wingdings" pitchFamily="2" charset="2"/>
            </a:endParaRPr>
          </a:p>
          <a:p>
            <a:pPr eaLnBrk="1" hangingPunct="1"/>
            <a:r>
              <a:rPr lang="en-US" altLang="zh-CN" dirty="0">
                <a:ea typeface="宋体" pitchFamily="2" charset="-122"/>
                <a:sym typeface="Wingdings" pitchFamily="2" charset="2"/>
              </a:rPr>
              <a:t>Angle </a:t>
            </a:r>
            <a:r>
              <a:rPr lang="en-US" altLang="zh-CN" i="1" dirty="0">
                <a:latin typeface="Symbol" panose="05050102010706020507" pitchFamily="18" charset="2"/>
                <a:ea typeface="宋体" pitchFamily="2" charset="-122"/>
                <a:sym typeface="Symbol" panose="05050102010706020507" pitchFamily="18" charset="2"/>
              </a:rPr>
              <a:t></a:t>
            </a:r>
            <a:r>
              <a:rPr lang="en-US" altLang="zh-CN" dirty="0">
                <a:latin typeface="Symbol" panose="05050102010706020507" pitchFamily="18" charset="2"/>
                <a:ea typeface="宋体" pitchFamily="2" charset="-122"/>
                <a:sym typeface="Wingdings" pitchFamily="2" charset="2"/>
              </a:rPr>
              <a:t> </a:t>
            </a:r>
            <a:r>
              <a:rPr lang="en-US" altLang="zh-CN" dirty="0">
                <a:ea typeface="宋体" pitchFamily="2" charset="-122"/>
                <a:sym typeface="Wingdings" pitchFamily="2" charset="2"/>
              </a:rPr>
              <a:t>increases with increasing w</a:t>
            </a:r>
            <a:r>
              <a:rPr lang="en-US" altLang="zh-CN" baseline="-25000" dirty="0">
                <a:ea typeface="宋体" pitchFamily="2" charset="-122"/>
                <a:sym typeface="Wingdings" pitchFamily="2" charset="2"/>
              </a:rPr>
              <a:t>0</a:t>
            </a:r>
            <a:r>
              <a:rPr lang="en-US" altLang="zh-CN" dirty="0">
                <a:ea typeface="宋体" pitchFamily="2" charset="-122"/>
                <a:sym typeface="Wingdings" pitchFamily="2" charset="2"/>
              </a:rPr>
              <a:t>.</a:t>
            </a:r>
          </a:p>
          <a:p>
            <a:pPr eaLnBrk="1" hangingPunct="1"/>
            <a:r>
              <a:rPr lang="en-US" altLang="zh-CN" dirty="0">
                <a:ea typeface="宋体" pitchFamily="2" charset="-122"/>
                <a:sym typeface="Wingdings" pitchFamily="2" charset="2"/>
              </a:rPr>
              <a:t>A 3-sigma corner for one width is not a 3-sigma corner for another width 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altLang="zh-CN" dirty="0">
              <a:solidFill>
                <a:schemeClr val="tx2"/>
              </a:solidFill>
              <a:ea typeface="宋体" pitchFamily="2" charset="-122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zh-CN" sz="3200" dirty="0">
              <a:ea typeface="宋体" pitchFamily="2" charset="-122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zh-CN" sz="3200" dirty="0">
              <a:ea typeface="宋体" pitchFamily="2" charset="-122"/>
              <a:sym typeface="Wingdings" pitchFamily="2" charset="2"/>
            </a:endParaRPr>
          </a:p>
        </p:txBody>
      </p:sp>
      <p:sp>
        <p:nvSpPr>
          <p:cNvPr id="31745" name="Title 6"/>
          <p:cNvSpPr>
            <a:spLocks noGrp="1"/>
          </p:cNvSpPr>
          <p:nvPr>
            <p:ph type="title"/>
          </p:nvPr>
        </p:nvSpPr>
        <p:spPr>
          <a:xfrm>
            <a:off x="1082773" y="-12959"/>
            <a:ext cx="10346220" cy="517064"/>
          </a:xfrm>
        </p:spPr>
        <p:txBody>
          <a:bodyPr>
            <a:normAutofit fontScale="90000"/>
          </a:bodyPr>
          <a:lstStyle/>
          <a:p>
            <a:r>
              <a:rPr lang="en-US" dirty="0"/>
              <a:t>   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3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’s Low-Probability Corner for a Larger Width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7EDAB0A-B234-415B-887D-99AC9BB5A3A9}"/>
                  </a:ext>
                </a:extLst>
              </p:cNvPr>
              <p:cNvSpPr/>
              <p:nvPr/>
            </p:nvSpPr>
            <p:spPr>
              <a:xfrm>
                <a:off x="2828925" y="1776024"/>
                <a:ext cx="6096000" cy="54085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1067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; </m:t>
                          </m:r>
                          <m:r>
                            <a:rPr lang="en-US" sz="1867" b="1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𝐮</m:t>
                          </m:r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67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67" b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867" b="1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𝐧</m:t>
                      </m:r>
                      <m:d>
                        <m:dPr>
                          <m:ctrlPr>
                            <a:rPr lang="en-US" sz="1867" i="1">
                              <a:latin typeface="Cambria Math" panose="02040503050406030204" pitchFamily="18" charset="0"/>
                              <a:ea typeface="DengXian" panose="02010600030101010101" pitchFamily="2" charset="-122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1867" i="1">
                                  <a:latin typeface="Cambria Math" panose="02040503050406030204" pitchFamily="18" charset="0"/>
                                  <a:ea typeface="DengXian" panose="02010600030101010101" pitchFamily="2" charset="-122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867" b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∙</m:t>
                      </m:r>
                      <m:r>
                        <a:rPr lang="en-US" sz="1867" b="1" i="1">
                          <a:latin typeface="Cambria Math" panose="02040503050406030204" pitchFamily="18" charset="0"/>
                          <a:ea typeface="DengXian" panose="02010600030101010101" pitchFamily="2" charset="-122"/>
                          <a:cs typeface="Times New Roman" panose="02020603050405020304" pitchFamily="18" charset="0"/>
                        </a:rPr>
                        <m:t>𝐮</m:t>
                      </m:r>
                    </m:oMath>
                  </m:oMathPara>
                </a14:m>
                <a:endParaRPr lang="en-US" sz="1867" dirty="0">
                  <a:latin typeface="Calibri" panose="020F0502020204030204" pitchFamily="34" charset="0"/>
                  <a:ea typeface="DengXia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7EDAB0A-B234-415B-887D-99AC9BB5A3A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8925" y="1776024"/>
                <a:ext cx="6096000" cy="5408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E4FA742E-58EA-4332-B681-79DC89865DD5}"/>
              </a:ext>
            </a:extLst>
          </p:cNvPr>
          <p:cNvSpPr/>
          <p:nvPr/>
        </p:nvSpPr>
        <p:spPr bwMode="auto">
          <a:xfrm>
            <a:off x="8516344" y="3155408"/>
            <a:ext cx="1890075" cy="2247955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76296D-F657-478B-B365-9F830EA2A80E}"/>
              </a:ext>
            </a:extLst>
          </p:cNvPr>
          <p:cNvSpPr/>
          <p:nvPr/>
        </p:nvSpPr>
        <p:spPr bwMode="auto">
          <a:xfrm>
            <a:off x="7956344" y="3155408"/>
            <a:ext cx="3024000" cy="16800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154CE49-9E97-4CD3-BA22-3C599916BA5D}"/>
              </a:ext>
            </a:extLst>
          </p:cNvPr>
          <p:cNvSpPr/>
          <p:nvPr/>
        </p:nvSpPr>
        <p:spPr bwMode="auto">
          <a:xfrm>
            <a:off x="7845589" y="3021376"/>
            <a:ext cx="2438400" cy="2438400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96E9E07-6AAE-42DB-9028-BE878BB4735C}"/>
              </a:ext>
            </a:extLst>
          </p:cNvPr>
          <p:cNvSpPr/>
          <p:nvPr/>
        </p:nvSpPr>
        <p:spPr bwMode="auto">
          <a:xfrm>
            <a:off x="7859740" y="3021376"/>
            <a:ext cx="2438400" cy="2438400"/>
          </a:xfrm>
          <a:prstGeom prst="rect">
            <a:avLst/>
          </a:prstGeom>
          <a:noFill/>
          <a:ln w="254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47862ED-1049-44A5-857D-AE806992708E}"/>
              </a:ext>
            </a:extLst>
          </p:cNvPr>
          <p:cNvCxnSpPr/>
          <p:nvPr/>
        </p:nvCxnSpPr>
        <p:spPr bwMode="auto">
          <a:xfrm>
            <a:off x="7453340" y="4240576"/>
            <a:ext cx="3352800" cy="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A1B0D1C-7B56-4F06-BE06-784E62B8AC1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064789" y="2478977"/>
            <a:ext cx="0" cy="347010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23FF988-CE60-4273-BF07-741F108D5EDD}"/>
              </a:ext>
            </a:extLst>
          </p:cNvPr>
          <p:cNvCxnSpPr>
            <a:cxnSpLocks/>
          </p:cNvCxnSpPr>
          <p:nvPr/>
        </p:nvCxnSpPr>
        <p:spPr bwMode="auto">
          <a:xfrm flipV="1">
            <a:off x="7885639" y="2994825"/>
            <a:ext cx="2438400" cy="243840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lg" len="lg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9558568-0FCD-4D4B-8BA6-BF13BD6E437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529525" y="3342502"/>
            <a:ext cx="682752" cy="2389632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E7B435F-2726-4D35-A4BD-A73E5D32E1C0}"/>
              </a:ext>
            </a:extLst>
          </p:cNvPr>
          <p:cNvSpPr txBox="1"/>
          <p:nvPr/>
        </p:nvSpPr>
        <p:spPr>
          <a:xfrm>
            <a:off x="8065401" y="4065265"/>
            <a:ext cx="349776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>
                <a:solidFill>
                  <a:srgbClr val="C00000"/>
                </a:solidFill>
                <a:latin typeface="Symbol" panose="05050102010706020507" pitchFamily="18" charset="2"/>
              </a:rPr>
              <a:t>j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51A480F-20A7-4AB5-8940-C4CD4A781BDA}"/>
              </a:ext>
            </a:extLst>
          </p:cNvPr>
          <p:cNvCxnSpPr>
            <a:cxnSpLocks/>
          </p:cNvCxnSpPr>
          <p:nvPr/>
        </p:nvCxnSpPr>
        <p:spPr bwMode="auto">
          <a:xfrm>
            <a:off x="7997448" y="4271184"/>
            <a:ext cx="115437" cy="243219"/>
          </a:xfrm>
          <a:prstGeom prst="line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A4FB91E-F124-4339-9086-C87640DAF96B}"/>
              </a:ext>
            </a:extLst>
          </p:cNvPr>
          <p:cNvSpPr txBox="1"/>
          <p:nvPr/>
        </p:nvSpPr>
        <p:spPr>
          <a:xfrm>
            <a:off x="10720640" y="3991452"/>
            <a:ext cx="455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/>
              <a:t>u</a:t>
            </a:r>
            <a:r>
              <a:rPr lang="en-US" sz="2133" i="1" baseline="-25000" dirty="0"/>
              <a:t>w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29E6CD-7A25-459C-97A7-ED63CA289390}"/>
              </a:ext>
            </a:extLst>
          </p:cNvPr>
          <p:cNvSpPr txBox="1"/>
          <p:nvPr/>
        </p:nvSpPr>
        <p:spPr>
          <a:xfrm>
            <a:off x="9050640" y="2336784"/>
            <a:ext cx="38664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/>
              <a:t>u</a:t>
            </a:r>
            <a:r>
              <a:rPr lang="en-US" sz="2133" i="1" baseline="-25000" dirty="0"/>
              <a:t>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5FBFCE4-CC35-4DE5-A0E6-ABA20167C8D4}"/>
              </a:ext>
            </a:extLst>
          </p:cNvPr>
          <p:cNvSpPr txBox="1"/>
          <p:nvPr/>
        </p:nvSpPr>
        <p:spPr>
          <a:xfrm>
            <a:off x="6533656" y="4448993"/>
            <a:ext cx="111601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00B050"/>
                </a:solidFill>
              </a:rPr>
              <a:t>3</a:t>
            </a:r>
            <a:r>
              <a:rPr lang="en-US" sz="2133" b="1" dirty="0">
                <a:solidFill>
                  <a:srgbClr val="00B050"/>
                </a:solidFill>
              </a:rPr>
              <a:t>n</a:t>
            </a:r>
            <a:r>
              <a:rPr lang="en-US" sz="2133" dirty="0">
                <a:solidFill>
                  <a:srgbClr val="00B050"/>
                </a:solidFill>
              </a:rPr>
              <a:t>(</a:t>
            </a:r>
            <a:r>
              <a:rPr lang="en-US" sz="2133" i="1" dirty="0">
                <a:solidFill>
                  <a:srgbClr val="00B050"/>
                </a:solidFill>
              </a:rPr>
              <a:t>w</a:t>
            </a:r>
            <a:r>
              <a:rPr lang="en-US" sz="2133" baseline="-25000" dirty="0">
                <a:solidFill>
                  <a:srgbClr val="00B050"/>
                </a:solidFill>
              </a:rPr>
              <a:t>min</a:t>
            </a:r>
            <a:r>
              <a:rPr lang="en-US" sz="2133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C4DCABF-943E-45A8-AAEB-AB2F00FBDE96}"/>
              </a:ext>
            </a:extLst>
          </p:cNvPr>
          <p:cNvSpPr txBox="1"/>
          <p:nvPr/>
        </p:nvSpPr>
        <p:spPr>
          <a:xfrm>
            <a:off x="6023306" y="2976158"/>
            <a:ext cx="211726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i="1" dirty="0">
                <a:solidFill>
                  <a:srgbClr val="00B050"/>
                </a:solidFill>
              </a:rPr>
              <a:t>R</a:t>
            </a:r>
            <a:r>
              <a:rPr lang="en-US" sz="2133" baseline="-25000" dirty="0">
                <a:solidFill>
                  <a:srgbClr val="00B050"/>
                </a:solidFill>
              </a:rPr>
              <a:t>3sig,max </a:t>
            </a:r>
            <a:r>
              <a:rPr lang="en-US" sz="2133" dirty="0">
                <a:solidFill>
                  <a:srgbClr val="00B050"/>
                </a:solidFill>
              </a:rPr>
              <a:t>(</a:t>
            </a:r>
            <a:r>
              <a:rPr lang="en-US" sz="2133" i="1" dirty="0">
                <a:solidFill>
                  <a:srgbClr val="00B050"/>
                </a:solidFill>
              </a:rPr>
              <a:t>w</a:t>
            </a:r>
            <a:r>
              <a:rPr lang="en-US" sz="2133" baseline="-25000" dirty="0">
                <a:solidFill>
                  <a:srgbClr val="00B050"/>
                </a:solidFill>
              </a:rPr>
              <a:t>min</a:t>
            </a:r>
            <a:r>
              <a:rPr lang="en-US" sz="2133" dirty="0">
                <a:solidFill>
                  <a:srgbClr val="00B050"/>
                </a:solidFill>
              </a:rPr>
              <a:t>)</a:t>
            </a:r>
            <a:endParaRPr lang="en-US" sz="2133" b="1" dirty="0">
              <a:solidFill>
                <a:srgbClr val="00B050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470CB40-ED9E-4D6D-9748-5E6099BEEAE2}"/>
              </a:ext>
            </a:extLst>
          </p:cNvPr>
          <p:cNvSpPr txBox="1"/>
          <p:nvPr/>
        </p:nvSpPr>
        <p:spPr>
          <a:xfrm>
            <a:off x="6845121" y="5435720"/>
            <a:ext cx="1208985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0000FF"/>
                </a:solidFill>
              </a:rPr>
              <a:t>3</a:t>
            </a:r>
            <a:r>
              <a:rPr lang="en-US" sz="2133" b="1" dirty="0">
                <a:solidFill>
                  <a:srgbClr val="0000FF"/>
                </a:solidFill>
              </a:rPr>
              <a:t>n</a:t>
            </a:r>
            <a:r>
              <a:rPr lang="en-US" sz="2133" dirty="0">
                <a:solidFill>
                  <a:srgbClr val="0000FF"/>
                </a:solidFill>
              </a:rPr>
              <a:t>(</a:t>
            </a:r>
            <a:r>
              <a:rPr lang="en-US" sz="2133" i="1" dirty="0">
                <a:solidFill>
                  <a:srgbClr val="0000FF"/>
                </a:solidFill>
              </a:rPr>
              <a:t>w</a:t>
            </a:r>
            <a:r>
              <a:rPr lang="en-US" sz="2133" baseline="-25000" dirty="0">
                <a:solidFill>
                  <a:srgbClr val="0000FF"/>
                </a:solidFill>
              </a:rPr>
              <a:t>mid2</a:t>
            </a:r>
            <a:r>
              <a:rPr lang="en-US" sz="2133" dirty="0">
                <a:solidFill>
                  <a:srgbClr val="0000FF"/>
                </a:solidFill>
              </a:rPr>
              <a:t>)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53312DB6-0CA3-4DB5-B717-22814AD4B94A}"/>
              </a:ext>
            </a:extLst>
          </p:cNvPr>
          <p:cNvCxnSpPr>
            <a:cxnSpLocks/>
          </p:cNvCxnSpPr>
          <p:nvPr/>
        </p:nvCxnSpPr>
        <p:spPr bwMode="auto">
          <a:xfrm>
            <a:off x="7419191" y="4338210"/>
            <a:ext cx="1393400" cy="1393924"/>
          </a:xfrm>
          <a:prstGeom prst="lin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AFEA151-8409-4748-A0AF-299CC3940D98}"/>
              </a:ext>
            </a:extLst>
          </p:cNvPr>
          <p:cNvSpPr txBox="1"/>
          <p:nvPr/>
        </p:nvSpPr>
        <p:spPr>
          <a:xfrm>
            <a:off x="9045291" y="5656767"/>
            <a:ext cx="198883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i="1" dirty="0">
                <a:solidFill>
                  <a:srgbClr val="0000FF"/>
                </a:solidFill>
              </a:rPr>
              <a:t>R</a:t>
            </a:r>
            <a:r>
              <a:rPr lang="en-US" sz="2133" baseline="-25000" dirty="0">
                <a:solidFill>
                  <a:srgbClr val="0000FF"/>
                </a:solidFill>
              </a:rPr>
              <a:t>3sig,max </a:t>
            </a:r>
            <a:r>
              <a:rPr lang="en-US" sz="2133" dirty="0">
                <a:solidFill>
                  <a:srgbClr val="0000FF"/>
                </a:solidFill>
              </a:rPr>
              <a:t>(</a:t>
            </a:r>
            <a:r>
              <a:rPr lang="en-US" sz="2133" i="1" dirty="0">
                <a:solidFill>
                  <a:srgbClr val="0000FF"/>
                </a:solidFill>
              </a:rPr>
              <a:t>w</a:t>
            </a:r>
            <a:r>
              <a:rPr lang="en-US" sz="2133" baseline="-25000" dirty="0">
                <a:solidFill>
                  <a:srgbClr val="0000FF"/>
                </a:solidFill>
              </a:rPr>
              <a:t>mid2</a:t>
            </a:r>
            <a:r>
              <a:rPr lang="en-US" sz="2133" dirty="0">
                <a:solidFill>
                  <a:srgbClr val="0000FF"/>
                </a:solidFill>
              </a:rPr>
              <a:t>)</a:t>
            </a:r>
            <a:endParaRPr lang="en-US" sz="2133" b="1" dirty="0">
              <a:solidFill>
                <a:srgbClr val="0000FF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34E21F-3A7B-482B-A166-71193D49ADA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78C0343-7EA3-4C01-AE44-52B7E142B0C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82333AEF-E161-4316-8748-0CCF292DF146}"/>
              </a:ext>
            </a:extLst>
          </p:cNvPr>
          <p:cNvCxnSpPr>
            <a:cxnSpLocks/>
          </p:cNvCxnSpPr>
          <p:nvPr/>
        </p:nvCxnSpPr>
        <p:spPr bwMode="auto">
          <a:xfrm flipH="1">
            <a:off x="2169702" y="4348319"/>
            <a:ext cx="1002717" cy="641319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A93F8902-8B0F-478A-930E-E17DBFE1B22C}"/>
              </a:ext>
            </a:extLst>
          </p:cNvPr>
          <p:cNvSpPr/>
          <p:nvPr/>
        </p:nvSpPr>
        <p:spPr bwMode="auto">
          <a:xfrm>
            <a:off x="2630880" y="3265834"/>
            <a:ext cx="1890075" cy="2247955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4A99D233-56D7-4407-A99B-98218080452A}"/>
              </a:ext>
            </a:extLst>
          </p:cNvPr>
          <p:cNvSpPr/>
          <p:nvPr/>
        </p:nvSpPr>
        <p:spPr bwMode="auto">
          <a:xfrm>
            <a:off x="2070880" y="3265834"/>
            <a:ext cx="3024000" cy="16800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6D183DDD-89CD-4291-BB16-0A7FCE366312}"/>
              </a:ext>
            </a:extLst>
          </p:cNvPr>
          <p:cNvSpPr/>
          <p:nvPr/>
        </p:nvSpPr>
        <p:spPr bwMode="auto">
          <a:xfrm>
            <a:off x="1960125" y="3131802"/>
            <a:ext cx="2438400" cy="2438400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5BA10FB-166E-4CC3-A128-AA9F714FA8D7}"/>
              </a:ext>
            </a:extLst>
          </p:cNvPr>
          <p:cNvSpPr/>
          <p:nvPr/>
        </p:nvSpPr>
        <p:spPr bwMode="auto">
          <a:xfrm>
            <a:off x="1974276" y="3131802"/>
            <a:ext cx="2438400" cy="2438400"/>
          </a:xfrm>
          <a:prstGeom prst="rect">
            <a:avLst/>
          </a:prstGeom>
          <a:noFill/>
          <a:ln w="254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CF56D9DA-8F7B-41F5-BC3A-2E75AA609505}"/>
              </a:ext>
            </a:extLst>
          </p:cNvPr>
          <p:cNvCxnSpPr/>
          <p:nvPr/>
        </p:nvCxnSpPr>
        <p:spPr bwMode="auto">
          <a:xfrm>
            <a:off x="1567876" y="4351002"/>
            <a:ext cx="3352800" cy="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E5523D7-C859-4BDC-99A9-70DCF3948D8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179325" y="2589403"/>
            <a:ext cx="0" cy="347010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8077D25-BEE9-448A-902D-5F96F2FCA49A}"/>
              </a:ext>
            </a:extLst>
          </p:cNvPr>
          <p:cNvCxnSpPr>
            <a:cxnSpLocks/>
          </p:cNvCxnSpPr>
          <p:nvPr/>
        </p:nvCxnSpPr>
        <p:spPr bwMode="auto">
          <a:xfrm flipV="1">
            <a:off x="2000175" y="3105251"/>
            <a:ext cx="2438400" cy="243840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lg" len="lg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D616FF6-682B-4BF1-9585-921AB72BDFF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699800" y="3676186"/>
            <a:ext cx="682752" cy="2389632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84" name="Oval 83">
            <a:extLst>
              <a:ext uri="{FF2B5EF4-FFF2-40B4-BE49-F238E27FC236}">
                <a16:creationId xmlns:a16="http://schemas.microsoft.com/office/drawing/2014/main" id="{A58C7D32-9424-4733-8C67-7CE3D0FB37BF}"/>
              </a:ext>
            </a:extLst>
          </p:cNvPr>
          <p:cNvSpPr/>
          <p:nvPr/>
        </p:nvSpPr>
        <p:spPr bwMode="auto">
          <a:xfrm>
            <a:off x="2130629" y="5368687"/>
            <a:ext cx="121920" cy="121920"/>
          </a:xfrm>
          <a:prstGeom prst="ellipse">
            <a:avLst/>
          </a:prstGeom>
          <a:solidFill>
            <a:srgbClr val="0000FF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35819DE-23E1-4ABF-BA67-877375327EDE}"/>
              </a:ext>
            </a:extLst>
          </p:cNvPr>
          <p:cNvCxnSpPr>
            <a:cxnSpLocks/>
          </p:cNvCxnSpPr>
          <p:nvPr/>
        </p:nvCxnSpPr>
        <p:spPr bwMode="auto">
          <a:xfrm flipH="1">
            <a:off x="2000175" y="4351002"/>
            <a:ext cx="1193301" cy="341376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FABE5F13-204C-44DC-B3B7-15B4F208973F}"/>
              </a:ext>
            </a:extLst>
          </p:cNvPr>
          <p:cNvSpPr txBox="1"/>
          <p:nvPr/>
        </p:nvSpPr>
        <p:spPr>
          <a:xfrm>
            <a:off x="2162244" y="4175649"/>
            <a:ext cx="349776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>
                <a:solidFill>
                  <a:srgbClr val="C00000"/>
                </a:solidFill>
                <a:latin typeface="Symbol" panose="05050102010706020507" pitchFamily="18" charset="2"/>
              </a:rPr>
              <a:t>j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59ADB72-62C3-4BC6-A6EE-30EB307DE251}"/>
              </a:ext>
            </a:extLst>
          </p:cNvPr>
          <p:cNvCxnSpPr>
            <a:cxnSpLocks/>
          </p:cNvCxnSpPr>
          <p:nvPr/>
        </p:nvCxnSpPr>
        <p:spPr bwMode="auto">
          <a:xfrm>
            <a:off x="2111984" y="4381610"/>
            <a:ext cx="115437" cy="243219"/>
          </a:xfrm>
          <a:prstGeom prst="line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E3E68AE0-DD40-4E84-8A63-3A40FFD26D44}"/>
              </a:ext>
            </a:extLst>
          </p:cNvPr>
          <p:cNvSpPr txBox="1"/>
          <p:nvPr/>
        </p:nvSpPr>
        <p:spPr>
          <a:xfrm>
            <a:off x="4835176" y="4101878"/>
            <a:ext cx="455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/>
              <a:t>u</a:t>
            </a:r>
            <a:r>
              <a:rPr lang="en-US" sz="2133" i="1" baseline="-25000" dirty="0"/>
              <a:t>w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47B34D1-1103-4686-8357-9DFF60967EB4}"/>
              </a:ext>
            </a:extLst>
          </p:cNvPr>
          <p:cNvSpPr txBox="1"/>
          <p:nvPr/>
        </p:nvSpPr>
        <p:spPr>
          <a:xfrm>
            <a:off x="3165176" y="2447210"/>
            <a:ext cx="38664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/>
              <a:t>u</a:t>
            </a:r>
            <a:r>
              <a:rPr lang="en-US" sz="2133" i="1" baseline="-25000" dirty="0"/>
              <a:t>t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89BF4F9-CC25-4A44-9B01-AEBF99211331}"/>
              </a:ext>
            </a:extLst>
          </p:cNvPr>
          <p:cNvSpPr txBox="1"/>
          <p:nvPr/>
        </p:nvSpPr>
        <p:spPr>
          <a:xfrm>
            <a:off x="479838" y="4475233"/>
            <a:ext cx="111601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00B050"/>
                </a:solidFill>
              </a:rPr>
              <a:t>3</a:t>
            </a:r>
            <a:r>
              <a:rPr lang="en-US" sz="2133" b="1" dirty="0">
                <a:solidFill>
                  <a:srgbClr val="00B050"/>
                </a:solidFill>
              </a:rPr>
              <a:t>n</a:t>
            </a:r>
            <a:r>
              <a:rPr lang="en-US" sz="2133" dirty="0">
                <a:solidFill>
                  <a:srgbClr val="00B050"/>
                </a:solidFill>
              </a:rPr>
              <a:t>(</a:t>
            </a:r>
            <a:r>
              <a:rPr lang="en-US" sz="2133" i="1" dirty="0">
                <a:solidFill>
                  <a:srgbClr val="00B050"/>
                </a:solidFill>
              </a:rPr>
              <a:t>w</a:t>
            </a:r>
            <a:r>
              <a:rPr lang="en-US" sz="2133" baseline="-25000" dirty="0">
                <a:solidFill>
                  <a:srgbClr val="00B050"/>
                </a:solidFill>
              </a:rPr>
              <a:t>min</a:t>
            </a:r>
            <a:r>
              <a:rPr lang="en-US" sz="2133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2671548-604B-419A-A734-0954403DE1BB}"/>
              </a:ext>
            </a:extLst>
          </p:cNvPr>
          <p:cNvSpPr txBox="1"/>
          <p:nvPr/>
        </p:nvSpPr>
        <p:spPr>
          <a:xfrm>
            <a:off x="137842" y="3086584"/>
            <a:ext cx="211726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i="1" dirty="0">
                <a:solidFill>
                  <a:srgbClr val="00B050"/>
                </a:solidFill>
              </a:rPr>
              <a:t>R</a:t>
            </a:r>
            <a:r>
              <a:rPr lang="en-US" sz="2133" baseline="-25000" dirty="0">
                <a:solidFill>
                  <a:srgbClr val="00B050"/>
                </a:solidFill>
              </a:rPr>
              <a:t>3sig,max </a:t>
            </a:r>
            <a:r>
              <a:rPr lang="en-US" sz="2133" dirty="0">
                <a:solidFill>
                  <a:srgbClr val="00B050"/>
                </a:solidFill>
              </a:rPr>
              <a:t>(</a:t>
            </a:r>
            <a:r>
              <a:rPr lang="en-US" sz="2133" i="1" dirty="0">
                <a:solidFill>
                  <a:srgbClr val="00B050"/>
                </a:solidFill>
              </a:rPr>
              <a:t>w</a:t>
            </a:r>
            <a:r>
              <a:rPr lang="en-US" sz="2133" baseline="-25000" dirty="0">
                <a:solidFill>
                  <a:srgbClr val="00B050"/>
                </a:solidFill>
              </a:rPr>
              <a:t>min</a:t>
            </a:r>
            <a:r>
              <a:rPr lang="en-US" sz="2133" dirty="0">
                <a:solidFill>
                  <a:srgbClr val="00B050"/>
                </a:solidFill>
              </a:rPr>
              <a:t>)</a:t>
            </a:r>
            <a:endParaRPr lang="en-US" sz="2133" b="1" dirty="0">
              <a:solidFill>
                <a:srgbClr val="00B050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20E3A04-03A8-4558-9BA9-4BDD26AF8F4C}"/>
              </a:ext>
            </a:extLst>
          </p:cNvPr>
          <p:cNvSpPr txBox="1"/>
          <p:nvPr/>
        </p:nvSpPr>
        <p:spPr>
          <a:xfrm>
            <a:off x="462381" y="5131159"/>
            <a:ext cx="125066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FF0000"/>
                </a:solidFill>
              </a:rPr>
              <a:t>3</a:t>
            </a:r>
            <a:r>
              <a:rPr lang="en-US" sz="2133" b="1" dirty="0">
                <a:solidFill>
                  <a:srgbClr val="FF0000"/>
                </a:solidFill>
              </a:rPr>
              <a:t>n</a:t>
            </a:r>
            <a:r>
              <a:rPr lang="en-US" sz="2133" dirty="0">
                <a:solidFill>
                  <a:srgbClr val="FF0000"/>
                </a:solidFill>
              </a:rPr>
              <a:t>(</a:t>
            </a:r>
            <a:r>
              <a:rPr lang="en-US" sz="2133" i="1" dirty="0">
                <a:solidFill>
                  <a:srgbClr val="FF0000"/>
                </a:solidFill>
              </a:rPr>
              <a:t>w</a:t>
            </a:r>
            <a:r>
              <a:rPr lang="en-US" sz="2133" baseline="-25000" dirty="0">
                <a:solidFill>
                  <a:srgbClr val="FF0000"/>
                </a:solidFill>
              </a:rPr>
              <a:t>mid1</a:t>
            </a:r>
            <a:r>
              <a:rPr lang="en-US" sz="2133" dirty="0">
                <a:solidFill>
                  <a:srgbClr val="FF0000"/>
                </a:solidFill>
              </a:rPr>
              <a:t>)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BFAB4D98-56B8-4071-B306-E68143474E39}"/>
              </a:ext>
            </a:extLst>
          </p:cNvPr>
          <p:cNvCxnSpPr>
            <a:cxnSpLocks/>
            <a:stCxn id="71" idx="3"/>
          </p:cNvCxnSpPr>
          <p:nvPr/>
        </p:nvCxnSpPr>
        <p:spPr bwMode="auto">
          <a:xfrm>
            <a:off x="2035987" y="5167006"/>
            <a:ext cx="197718" cy="376727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lg" len="lg"/>
          </a:ln>
          <a:effectLst/>
        </p:spPr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888D6365-5DF5-418E-8AB3-6B2DE9C32EFA}"/>
              </a:ext>
            </a:extLst>
          </p:cNvPr>
          <p:cNvSpPr txBox="1"/>
          <p:nvPr/>
        </p:nvSpPr>
        <p:spPr>
          <a:xfrm>
            <a:off x="2718362" y="5847112"/>
            <a:ext cx="198883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i="1" dirty="0">
                <a:solidFill>
                  <a:srgbClr val="FF0000"/>
                </a:solidFill>
              </a:rPr>
              <a:t>R</a:t>
            </a:r>
            <a:r>
              <a:rPr lang="en-US" sz="2133" baseline="-25000" dirty="0">
                <a:solidFill>
                  <a:srgbClr val="FF0000"/>
                </a:solidFill>
              </a:rPr>
              <a:t>3sig,max </a:t>
            </a:r>
            <a:r>
              <a:rPr lang="en-US" sz="2133" dirty="0">
                <a:solidFill>
                  <a:srgbClr val="FF0000"/>
                </a:solidFill>
              </a:rPr>
              <a:t>(</a:t>
            </a:r>
            <a:r>
              <a:rPr lang="en-US" sz="2133" i="1" dirty="0">
                <a:solidFill>
                  <a:srgbClr val="FF0000"/>
                </a:solidFill>
              </a:rPr>
              <a:t>w</a:t>
            </a:r>
            <a:r>
              <a:rPr lang="en-US" sz="2133" baseline="-25000" dirty="0">
                <a:solidFill>
                  <a:srgbClr val="FF0000"/>
                </a:solidFill>
              </a:rPr>
              <a:t>mid1</a:t>
            </a:r>
            <a:r>
              <a:rPr lang="en-US" sz="2133" dirty="0">
                <a:solidFill>
                  <a:srgbClr val="FF0000"/>
                </a:solidFill>
              </a:rPr>
              <a:t>)</a:t>
            </a:r>
            <a:endParaRPr lang="en-US" sz="2133" b="1" dirty="0">
              <a:solidFill>
                <a:srgbClr val="FF0000"/>
              </a:solidFill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402CFF4-69F3-4582-9051-D43339B7F474}"/>
              </a:ext>
            </a:extLst>
          </p:cNvPr>
          <p:cNvCxnSpPr>
            <a:cxnSpLocks/>
          </p:cNvCxnSpPr>
          <p:nvPr/>
        </p:nvCxnSpPr>
        <p:spPr bwMode="auto">
          <a:xfrm flipV="1">
            <a:off x="1843314" y="5341623"/>
            <a:ext cx="14043" cy="655156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D1049A3-DBC4-4055-950D-DE577A85200C}"/>
              </a:ext>
            </a:extLst>
          </p:cNvPr>
          <p:cNvSpPr txBox="1"/>
          <p:nvPr/>
        </p:nvSpPr>
        <p:spPr>
          <a:xfrm>
            <a:off x="611869" y="5972680"/>
            <a:ext cx="3341153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/>
              <a:t>Projected point </a:t>
            </a:r>
          </a:p>
          <a:p>
            <a:r>
              <a:rPr lang="en-US" sz="2133" dirty="0"/>
              <a:t>(somewhat pessimistic)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CA94CE6-73E6-4363-81E7-6E5AEE2CAEAD}"/>
              </a:ext>
            </a:extLst>
          </p:cNvPr>
          <p:cNvCxnSpPr>
            <a:cxnSpLocks/>
          </p:cNvCxnSpPr>
          <p:nvPr/>
        </p:nvCxnSpPr>
        <p:spPr bwMode="auto">
          <a:xfrm flipH="1">
            <a:off x="7845345" y="4256033"/>
            <a:ext cx="1193301" cy="341376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34F44114-8480-41C4-B934-41A1A3596119}"/>
              </a:ext>
            </a:extLst>
          </p:cNvPr>
          <p:cNvSpPr txBox="1"/>
          <p:nvPr/>
        </p:nvSpPr>
        <p:spPr>
          <a:xfrm>
            <a:off x="6952239" y="6144029"/>
            <a:ext cx="4028105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solidFill>
                  <a:srgbClr val="3333FF"/>
                </a:solidFill>
              </a:rPr>
              <a:t>(somewhat pessimistic for </a:t>
            </a:r>
            <a:r>
              <a:rPr lang="en-US" sz="2133" i="1" dirty="0">
                <a:solidFill>
                  <a:srgbClr val="3333FF"/>
                </a:solidFill>
              </a:rPr>
              <a:t>w</a:t>
            </a:r>
            <a:r>
              <a:rPr lang="en-US" sz="2133" baseline="-25000" dirty="0">
                <a:solidFill>
                  <a:srgbClr val="3333FF"/>
                </a:solidFill>
              </a:rPr>
              <a:t>mid2</a:t>
            </a:r>
            <a:r>
              <a:rPr lang="en-US" sz="2133" dirty="0">
                <a:solidFill>
                  <a:srgbClr val="3333FF"/>
                </a:solidFill>
              </a:rPr>
              <a:t>)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B2A7911-9E2A-4C29-A89A-1CD2BEB5100D}"/>
              </a:ext>
            </a:extLst>
          </p:cNvPr>
          <p:cNvSpPr/>
          <p:nvPr/>
        </p:nvSpPr>
        <p:spPr bwMode="auto">
          <a:xfrm>
            <a:off x="7994206" y="5245156"/>
            <a:ext cx="121920" cy="121920"/>
          </a:xfrm>
          <a:prstGeom prst="ellipse">
            <a:avLst/>
          </a:prstGeom>
          <a:solidFill>
            <a:srgbClr val="0000FF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C7877DE-0710-4D3E-B638-F12B5C9458B3}"/>
              </a:ext>
            </a:extLst>
          </p:cNvPr>
          <p:cNvCxnSpPr>
            <a:cxnSpLocks/>
          </p:cNvCxnSpPr>
          <p:nvPr/>
        </p:nvCxnSpPr>
        <p:spPr bwMode="auto">
          <a:xfrm flipV="1">
            <a:off x="1648915" y="4946676"/>
            <a:ext cx="585555" cy="368967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lg" len="lg"/>
          </a:ln>
          <a:effectLst/>
        </p:spPr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402C608F-498E-4B54-B6D3-76297324F34D}"/>
              </a:ext>
            </a:extLst>
          </p:cNvPr>
          <p:cNvSpPr/>
          <p:nvPr/>
        </p:nvSpPr>
        <p:spPr bwMode="auto">
          <a:xfrm flipH="1">
            <a:off x="1931922" y="5062941"/>
            <a:ext cx="121920" cy="121920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8033527-1FF4-4945-84E9-6F9945DED440}"/>
              </a:ext>
            </a:extLst>
          </p:cNvPr>
          <p:cNvCxnSpPr>
            <a:cxnSpLocks/>
          </p:cNvCxnSpPr>
          <p:nvPr/>
        </p:nvCxnSpPr>
        <p:spPr bwMode="auto">
          <a:xfrm>
            <a:off x="6482925" y="5306116"/>
            <a:ext cx="1198025" cy="0"/>
          </a:xfrm>
          <a:prstGeom prst="line">
            <a:avLst/>
          </a:prstGeom>
          <a:noFill/>
          <a:ln w="12700" cap="flat" cmpd="sng" algn="ctr">
            <a:solidFill>
              <a:srgbClr val="3333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9E8AC199-ADD1-4CE9-8B22-D2EAF170B4FE}"/>
              </a:ext>
            </a:extLst>
          </p:cNvPr>
          <p:cNvSpPr txBox="1"/>
          <p:nvPr/>
        </p:nvSpPr>
        <p:spPr>
          <a:xfrm>
            <a:off x="5261529" y="4931718"/>
            <a:ext cx="1314078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3333FF"/>
                </a:solidFill>
              </a:rPr>
              <a:t>Low-prob.</a:t>
            </a:r>
          </a:p>
          <a:p>
            <a:r>
              <a:rPr lang="en-US" sz="2133" dirty="0">
                <a:solidFill>
                  <a:srgbClr val="3333FF"/>
                </a:solidFill>
              </a:rPr>
              <a:t>corner</a:t>
            </a:r>
          </a:p>
        </p:txBody>
      </p:sp>
    </p:spTree>
    <p:extLst>
      <p:ext uri="{BB962C8B-B14F-4D97-AF65-F5344CB8AC3E}">
        <p14:creationId xmlns:p14="http://schemas.microsoft.com/office/powerpoint/2010/main" val="3810958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3"/>
              <p:cNvSpPr>
                <a:spLocks noGrp="1" noChangeArrowheads="1"/>
              </p:cNvSpPr>
              <p:nvPr>
                <p:ph type="body" idx="4294967295"/>
              </p:nvPr>
            </p:nvSpPr>
            <p:spPr>
              <a:xfrm>
                <a:off x="230717" y="319151"/>
                <a:ext cx="11621690" cy="6435132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endParaRPr lang="en-US" altLang="zh-CN" sz="2400" dirty="0">
                  <a:ea typeface="宋体" pitchFamily="2" charset="-122"/>
                  <a:sym typeface="Wingdings" pitchFamily="2" charset="2"/>
                </a:endParaRPr>
              </a:p>
              <a:p>
                <a:pPr eaLnBrk="1" hangingPunct="1"/>
                <a:r>
                  <a:rPr lang="en-US" altLang="zh-CN" dirty="0">
                    <a:solidFill>
                      <a:schemeClr val="tx2"/>
                    </a:solidFill>
                    <a:ea typeface="宋体" pitchFamily="2" charset="-122"/>
                    <a:sym typeface="Wingdings" pitchFamily="2" charset="2"/>
                  </a:rPr>
                  <a:t>A user should provide a width range [w</a:t>
                </a:r>
                <a:r>
                  <a:rPr lang="en-US" altLang="zh-CN" baseline="-25000" dirty="0">
                    <a:solidFill>
                      <a:schemeClr val="tx2"/>
                    </a:solidFill>
                    <a:ea typeface="宋体" pitchFamily="2" charset="-122"/>
                    <a:sym typeface="Wingdings" pitchFamily="2" charset="2"/>
                  </a:rPr>
                  <a:t>min</a:t>
                </a:r>
                <a:r>
                  <a:rPr lang="en-US" altLang="zh-CN" dirty="0">
                    <a:solidFill>
                      <a:schemeClr val="tx2"/>
                    </a:solidFill>
                    <a:ea typeface="宋体" pitchFamily="2" charset="-122"/>
                    <a:sym typeface="Wingdings" pitchFamily="2" charset="2"/>
                  </a:rPr>
                  <a:t>, w</a:t>
                </a:r>
                <a:r>
                  <a:rPr lang="en-US" altLang="zh-CN" baseline="-25000" dirty="0">
                    <a:solidFill>
                      <a:schemeClr val="tx2"/>
                    </a:solidFill>
                    <a:ea typeface="宋体" pitchFamily="2" charset="-122"/>
                    <a:sym typeface="Wingdings" pitchFamily="2" charset="2"/>
                  </a:rPr>
                  <a:t>max</a:t>
                </a:r>
                <a:r>
                  <a:rPr lang="en-US" altLang="zh-CN" dirty="0">
                    <a:solidFill>
                      <a:schemeClr val="tx2"/>
                    </a:solidFill>
                    <a:ea typeface="宋体" pitchFamily="2" charset="-122"/>
                    <a:sym typeface="Wingdings" pitchFamily="2" charset="2"/>
                  </a:rPr>
                  <a:t>] for each metal level in his/her circuit.</a:t>
                </a:r>
              </a:p>
              <a:p>
                <a:pPr eaLnBrk="1" hangingPunct="1"/>
                <a:r>
                  <a:rPr lang="en-US" altLang="zh-CN" dirty="0">
                    <a:solidFill>
                      <a:srgbClr val="0000FF"/>
                    </a:solidFill>
                    <a:ea typeface="宋体" pitchFamily="2" charset="-122"/>
                    <a:sym typeface="Wingdings" pitchFamily="2" charset="2"/>
                  </a:rPr>
                  <a:t>Design rules include a min. width and a max. width for each metal level. But, the smaller the range(w</a:t>
                </a:r>
                <a:r>
                  <a:rPr lang="en-US" altLang="zh-CN" baseline="-25000" dirty="0">
                    <a:solidFill>
                      <a:srgbClr val="0000FF"/>
                    </a:solidFill>
                    <a:ea typeface="宋体" pitchFamily="2" charset="-122"/>
                    <a:sym typeface="Wingdings" pitchFamily="2" charset="2"/>
                  </a:rPr>
                  <a:t>max</a:t>
                </a:r>
                <a:r>
                  <a:rPr lang="en-US" altLang="zh-CN" dirty="0">
                    <a:solidFill>
                      <a:srgbClr val="0000FF"/>
                    </a:solidFill>
                    <a:ea typeface="宋体" pitchFamily="2" charset="-122"/>
                    <a:sym typeface="Wingdings" pitchFamily="2" charset="2"/>
                  </a:rPr>
                  <a:t> – w</a:t>
                </a:r>
                <a:r>
                  <a:rPr lang="en-US" altLang="zh-CN" baseline="-25000" dirty="0">
                    <a:solidFill>
                      <a:srgbClr val="0000FF"/>
                    </a:solidFill>
                    <a:ea typeface="宋体" pitchFamily="2" charset="-122"/>
                    <a:sym typeface="Wingdings" pitchFamily="2" charset="2"/>
                  </a:rPr>
                  <a:t>min</a:t>
                </a:r>
                <a:r>
                  <a:rPr lang="en-US" altLang="zh-CN" dirty="0">
                    <a:solidFill>
                      <a:srgbClr val="0000FF"/>
                    </a:solidFill>
                    <a:ea typeface="宋体" pitchFamily="2" charset="-122"/>
                    <a:sym typeface="Wingdings" pitchFamily="2" charset="2"/>
                  </a:rPr>
                  <a:t>) is, the more accurate the resulting 3-sigma corner is.</a:t>
                </a:r>
                <a:r>
                  <a:rPr lang="en-US" altLang="zh-CN" sz="3200" dirty="0">
                    <a:ea typeface="宋体" pitchFamily="2" charset="-122"/>
                    <a:sym typeface="Wingdings" pitchFamily="2" charset="2"/>
                  </a:rPr>
                  <a:t> </a:t>
                </a:r>
              </a:p>
              <a:p>
                <a:pPr marL="0" indent="0">
                  <a:buNone/>
                </a:pPr>
                <a:endParaRPr lang="en-US" altLang="zh-CN" sz="1600" dirty="0">
                  <a:ea typeface="宋体" pitchFamily="2" charset="-122"/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en-US" altLang="zh-CN" dirty="0">
                    <a:solidFill>
                      <a:schemeClr val="tx2"/>
                    </a:solidFill>
                    <a:ea typeface="宋体" pitchFamily="2" charset="-122"/>
                    <a:sym typeface="Wingdings" pitchFamily="2" charset="2"/>
                  </a:rPr>
                  <a:t>a. Find boundary:</a:t>
                </a:r>
              </a:p>
              <a:p>
                <a:pPr marL="0" indent="0">
                  <a:buNone/>
                </a:pPr>
                <a:endParaRPr lang="en-US" altLang="zh-CN" sz="1600" dirty="0">
                  <a:ea typeface="宋体" pitchFamily="2" charset="-122"/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en-US" altLang="zh-CN" dirty="0">
                    <a:solidFill>
                      <a:srgbClr val="0000FF"/>
                    </a:solidFill>
                    <a:ea typeface="宋体" pitchFamily="2" charset="-122"/>
                    <a:sym typeface="Wingdings" pitchFamily="2" charset="2"/>
                  </a:rPr>
                  <a:t>b. Find center:</a:t>
                </a:r>
              </a:p>
              <a:p>
                <a:pPr marL="0" indent="0">
                  <a:buNone/>
                </a:pPr>
                <a:endParaRPr lang="en-US" altLang="zh-CN" sz="1067" dirty="0">
                  <a:ea typeface="宋体" pitchFamily="2" charset="-122"/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en-US" altLang="zh-CN" dirty="0">
                    <a:ea typeface="宋体" pitchFamily="2" charset="-122"/>
                    <a:sym typeface="Wingdings" pitchFamily="2" charset="2"/>
                  </a:rPr>
                  <a:t>c. Move the </a:t>
                </a:r>
                <a:r>
                  <a:rPr lang="en-US" altLang="zh-CN" dirty="0">
                    <a:solidFill>
                      <a:srgbClr val="0000FF"/>
                    </a:solidFill>
                    <a:ea typeface="宋体" pitchFamily="2" charset="-122"/>
                    <a:sym typeface="Wingdings" pitchFamily="2" charset="2"/>
                  </a:rPr>
                  <a:t>blue point </a:t>
                </a:r>
                <a:r>
                  <a:rPr lang="en-US" altLang="zh-CN" dirty="0">
                    <a:ea typeface="宋体" pitchFamily="2" charset="-122"/>
                    <a:sym typeface="Wingdings" pitchFamily="2" charset="2"/>
                  </a:rPr>
                  <a:t>outward to</a:t>
                </a:r>
              </a:p>
              <a:p>
                <a:pPr marL="0" indent="0">
                  <a:buNone/>
                </a:pPr>
                <a:r>
                  <a:rPr lang="en-US" altLang="zh-CN" dirty="0">
                    <a:ea typeface="宋体" pitchFamily="2" charset="-122"/>
                    <a:sym typeface="Wingdings" pitchFamily="2" charset="2"/>
                  </a:rPr>
                  <a:t>minimize the largest distance </a:t>
                </a:r>
              </a:p>
              <a:p>
                <a:pPr marL="0" indent="0">
                  <a:buNone/>
                </a:pPr>
                <a:r>
                  <a:rPr lang="en-US" altLang="zh-CN" dirty="0">
                    <a:ea typeface="宋体" pitchFamily="2" charset="-122"/>
                    <a:sym typeface="Wingdings" pitchFamily="2" charset="2"/>
                  </a:rPr>
                  <a:t>to the circle for all </a:t>
                </a:r>
                <a:r>
                  <a:rPr lang="en-US" altLang="zh-CN" dirty="0">
                    <a:solidFill>
                      <a:srgbClr val="FF0000"/>
                    </a:solidFill>
                    <a:ea typeface="宋体" pitchFamily="2" charset="-122"/>
                    <a:sym typeface="Wingdings" pitchFamily="2" charset="2"/>
                  </a:rPr>
                  <a:t>projected points</a:t>
                </a:r>
              </a:p>
              <a:p>
                <a:pPr marL="0" indent="0">
                  <a:buNone/>
                </a:pPr>
                <a:r>
                  <a:rPr lang="en-US" altLang="zh-CN" dirty="0">
                    <a:solidFill>
                      <a:schemeClr val="tx2"/>
                    </a:solidFill>
                    <a:ea typeface="宋体" pitchFamily="2" charset="-122"/>
                    <a:sym typeface="Wingdings" pitchFamily="2" charset="2"/>
                  </a:rPr>
                  <a:t>within the range 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chemeClr val="tx2"/>
                    </a:solidFill>
                    <a:latin typeface="Symbol" panose="05050102010706020507" pitchFamily="18" charset="2"/>
                    <a:ea typeface="宋体" pitchFamily="2" charset="-122"/>
                    <a:sym typeface="Wingdings" pitchFamily="2" charset="2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chemeClr val="tx2"/>
                    </a:solidFill>
                    <a:latin typeface="Symbol" panose="05050102010706020507" pitchFamily="18" charset="2"/>
                    <a:ea typeface="宋体" pitchFamily="2" charset="-122"/>
                    <a:sym typeface="Wingdings" pitchFamily="2" charset="2"/>
                  </a:rPr>
                  <a:t>].         </a:t>
                </a:r>
                <a:r>
                  <a:rPr lang="en-US" altLang="zh-CN" dirty="0">
                    <a:ea typeface="宋体" pitchFamily="2" charset="-122"/>
                    <a:sym typeface="Wingdings" pitchFamily="2" charset="2"/>
                  </a:rPr>
                  <a:t>        +: max. corner;   </a:t>
                </a:r>
                <a:r>
                  <a:rPr lang="en-US" altLang="zh-CN" dirty="0">
                    <a:latin typeface="Symbol" panose="05050102010706020507" pitchFamily="18" charset="2"/>
                    <a:ea typeface="宋体" pitchFamily="2" charset="-122"/>
                    <a:sym typeface="Wingdings" pitchFamily="2" charset="2"/>
                  </a:rPr>
                  <a:t>-</a:t>
                </a:r>
                <a:r>
                  <a:rPr lang="en-US" altLang="zh-CN" dirty="0">
                    <a:ea typeface="宋体" pitchFamily="2" charset="-122"/>
                    <a:sym typeface="Wingdings" pitchFamily="2" charset="2"/>
                  </a:rPr>
                  <a:t>: min. corner </a:t>
                </a:r>
              </a:p>
              <a:p>
                <a:pPr eaLnBrk="1" hangingPunct="1"/>
                <a:endParaRPr lang="en-US" altLang="zh-CN" sz="3200" dirty="0">
                  <a:ea typeface="宋体" pitchFamily="2" charset="-122"/>
                  <a:sym typeface="Wingdings" pitchFamily="2" charset="2"/>
                </a:endParaRPr>
              </a:p>
              <a:p>
                <a:pPr eaLnBrk="1" hangingPunct="1"/>
                <a:endParaRPr lang="en-US" altLang="zh-CN" sz="3200" dirty="0">
                  <a:ea typeface="宋体" pitchFamily="2" charset="-122"/>
                  <a:sym typeface="Wingdings" pitchFamily="2" charset="2"/>
                </a:endParaRPr>
              </a:p>
              <a:p>
                <a:pPr eaLnBrk="1" hangingPunct="1"/>
                <a:endParaRPr lang="en-US" altLang="zh-CN" sz="3200" dirty="0">
                  <a:ea typeface="宋体" pitchFamily="2" charset="-122"/>
                  <a:sym typeface="Wingdings" pitchFamily="2" charset="2"/>
                </a:endParaRPr>
              </a:p>
              <a:p>
                <a:pPr marL="0" indent="0">
                  <a:buNone/>
                </a:pPr>
                <a:endParaRPr lang="en-US" altLang="zh-CN" sz="3200" dirty="0">
                  <a:ea typeface="宋体" pitchFamily="2" charset="-122"/>
                  <a:sym typeface="Wingdings" pitchFamily="2" charset="2"/>
                </a:endParaRPr>
              </a:p>
              <a:p>
                <a:pPr eaLnBrk="1" hangingPunct="1">
                  <a:buFont typeface="Wingdings" pitchFamily="2" charset="2"/>
                  <a:buNone/>
                </a:pPr>
                <a:endParaRPr lang="en-US" altLang="zh-CN" sz="3200" dirty="0">
                  <a:ea typeface="宋体" pitchFamily="2" charset="-122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230717" y="319151"/>
                <a:ext cx="11621690" cy="6435132"/>
              </a:xfrm>
              <a:prstGeom prst="rect">
                <a:avLst/>
              </a:prstGeom>
              <a:blipFill>
                <a:blip r:embed="rId3"/>
                <a:stretch>
                  <a:fillRect l="-1102" r="-12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Arc 17">
            <a:extLst>
              <a:ext uri="{FF2B5EF4-FFF2-40B4-BE49-F238E27FC236}">
                <a16:creationId xmlns:a16="http://schemas.microsoft.com/office/drawing/2014/main" id="{F854B0EA-B036-4AD9-A4A5-B783543AE120}"/>
              </a:ext>
            </a:extLst>
          </p:cNvPr>
          <p:cNvSpPr/>
          <p:nvPr/>
        </p:nvSpPr>
        <p:spPr bwMode="auto">
          <a:xfrm>
            <a:off x="1143000" y="2705836"/>
            <a:ext cx="1666875" cy="963131"/>
          </a:xfrm>
          <a:prstGeom prst="arc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4A578CF-86D7-47FA-AE4C-EDBFF5755E0B}"/>
                  </a:ext>
                </a:extLst>
              </p:cNvPr>
              <p:cNvSpPr/>
              <p:nvPr/>
            </p:nvSpPr>
            <p:spPr>
              <a:xfrm>
                <a:off x="2448185" y="2489445"/>
                <a:ext cx="2765821" cy="7083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33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33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133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133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133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133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arctan</m:t>
                          </m:r>
                        </m:fName>
                        <m:e>
                          <m:f>
                            <m:fPr>
                              <m:ctrlPr>
                                <a:rPr lang="en-US" sz="2133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133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33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133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133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33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133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133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33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133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133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33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133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133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,</m:t>
                          </m:r>
                        </m:e>
                      </m:func>
                      <m:r>
                        <a:rPr lang="en-US" sz="2133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133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4A578CF-86D7-47FA-AE4C-EDBFF5755E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185" y="2489445"/>
                <a:ext cx="2765821" cy="7083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519A723-BCEC-4570-A01E-DFFB2EBEBE94}"/>
                  </a:ext>
                </a:extLst>
              </p:cNvPr>
              <p:cNvSpPr/>
              <p:nvPr/>
            </p:nvSpPr>
            <p:spPr>
              <a:xfrm>
                <a:off x="5274827" y="2459509"/>
                <a:ext cx="2633798" cy="7083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33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33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133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133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133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133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arctan</m:t>
                          </m:r>
                        </m:fName>
                        <m:e>
                          <m:f>
                            <m:fPr>
                              <m:ctrlPr>
                                <a:rPr lang="en-US" sz="2133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133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33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133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133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33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133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133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33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133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133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33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133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  <m:r>
                        <a:rPr lang="en-US" sz="2133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133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519A723-BCEC-4570-A01E-DFFB2EBEBE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4827" y="2459509"/>
                <a:ext cx="2633798" cy="7083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Oval 43">
            <a:extLst>
              <a:ext uri="{FF2B5EF4-FFF2-40B4-BE49-F238E27FC236}">
                <a16:creationId xmlns:a16="http://schemas.microsoft.com/office/drawing/2014/main" id="{6154CE49-9E97-4CD3-BA22-3C599916BA5D}"/>
              </a:ext>
            </a:extLst>
          </p:cNvPr>
          <p:cNvSpPr/>
          <p:nvPr/>
        </p:nvSpPr>
        <p:spPr bwMode="auto">
          <a:xfrm>
            <a:off x="7845589" y="3021376"/>
            <a:ext cx="2438400" cy="2438400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35819DE-23E1-4ABF-BA67-877375327EDE}"/>
              </a:ext>
            </a:extLst>
          </p:cNvPr>
          <p:cNvCxnSpPr>
            <a:cxnSpLocks/>
          </p:cNvCxnSpPr>
          <p:nvPr/>
        </p:nvCxnSpPr>
        <p:spPr bwMode="auto">
          <a:xfrm flipH="1">
            <a:off x="7694432" y="4269075"/>
            <a:ext cx="1326099" cy="429613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4FA742E-58EA-4332-B681-79DC89865DD5}"/>
              </a:ext>
            </a:extLst>
          </p:cNvPr>
          <p:cNvSpPr/>
          <p:nvPr/>
        </p:nvSpPr>
        <p:spPr bwMode="auto">
          <a:xfrm>
            <a:off x="8516344" y="3155408"/>
            <a:ext cx="1890075" cy="2247955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76296D-F657-478B-B365-9F830EA2A80E}"/>
              </a:ext>
            </a:extLst>
          </p:cNvPr>
          <p:cNvSpPr/>
          <p:nvPr/>
        </p:nvSpPr>
        <p:spPr bwMode="auto">
          <a:xfrm>
            <a:off x="7956344" y="3155408"/>
            <a:ext cx="3024000" cy="16800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96E9E07-6AAE-42DB-9028-BE878BB4735C}"/>
              </a:ext>
            </a:extLst>
          </p:cNvPr>
          <p:cNvSpPr/>
          <p:nvPr/>
        </p:nvSpPr>
        <p:spPr bwMode="auto">
          <a:xfrm>
            <a:off x="7845589" y="3014713"/>
            <a:ext cx="2438400" cy="2438400"/>
          </a:xfrm>
          <a:prstGeom prst="rect">
            <a:avLst/>
          </a:prstGeom>
          <a:noFill/>
          <a:ln w="127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47862ED-1049-44A5-857D-AE806992708E}"/>
              </a:ext>
            </a:extLst>
          </p:cNvPr>
          <p:cNvCxnSpPr/>
          <p:nvPr/>
        </p:nvCxnSpPr>
        <p:spPr bwMode="auto">
          <a:xfrm>
            <a:off x="7453340" y="4240576"/>
            <a:ext cx="3352800" cy="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A1B0D1C-7B56-4F06-BE06-784E62B8AC1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064789" y="2478977"/>
            <a:ext cx="0" cy="3470100"/>
          </a:xfrm>
          <a:prstGeom prst="lin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E7B435F-2726-4D35-A4BD-A73E5D32E1C0}"/>
              </a:ext>
            </a:extLst>
          </p:cNvPr>
          <p:cNvSpPr txBox="1"/>
          <p:nvPr/>
        </p:nvSpPr>
        <p:spPr>
          <a:xfrm>
            <a:off x="8521497" y="3830207"/>
            <a:ext cx="45076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>
                <a:solidFill>
                  <a:srgbClr val="C00000"/>
                </a:solidFill>
                <a:latin typeface="Symbol" panose="05050102010706020507" pitchFamily="18" charset="2"/>
              </a:rPr>
              <a:t>j</a:t>
            </a:r>
            <a:r>
              <a:rPr lang="en-US" sz="2133" baseline="-25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A4FB91E-F124-4339-9086-C87640DAF96B}"/>
              </a:ext>
            </a:extLst>
          </p:cNvPr>
          <p:cNvSpPr txBox="1"/>
          <p:nvPr/>
        </p:nvSpPr>
        <p:spPr>
          <a:xfrm>
            <a:off x="10720640" y="3991452"/>
            <a:ext cx="455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/>
              <a:t>u</a:t>
            </a:r>
            <a:r>
              <a:rPr lang="en-US" sz="2133" i="1" baseline="-25000" dirty="0"/>
              <a:t>w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29E6CD-7A25-459C-97A7-ED63CA289390}"/>
              </a:ext>
            </a:extLst>
          </p:cNvPr>
          <p:cNvSpPr txBox="1"/>
          <p:nvPr/>
        </p:nvSpPr>
        <p:spPr>
          <a:xfrm>
            <a:off x="9050640" y="2336784"/>
            <a:ext cx="38664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/>
              <a:t>u</a:t>
            </a:r>
            <a:r>
              <a:rPr lang="en-US" sz="2133" i="1" baseline="-25000" dirty="0"/>
              <a:t>t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BFAB4D98-56B8-4071-B306-E68143474E39}"/>
              </a:ext>
            </a:extLst>
          </p:cNvPr>
          <p:cNvCxnSpPr>
            <a:cxnSpLocks/>
          </p:cNvCxnSpPr>
          <p:nvPr/>
        </p:nvCxnSpPr>
        <p:spPr bwMode="auto">
          <a:xfrm>
            <a:off x="7996341" y="4620783"/>
            <a:ext cx="219199" cy="633912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lg" len="lg"/>
          </a:ln>
          <a:effectLst/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2B1A25A-831E-437B-AF4F-17F8AC3CF0AA}"/>
              </a:ext>
            </a:extLst>
          </p:cNvPr>
          <p:cNvCxnSpPr>
            <a:cxnSpLocks/>
          </p:cNvCxnSpPr>
          <p:nvPr/>
        </p:nvCxnSpPr>
        <p:spPr bwMode="auto">
          <a:xfrm flipH="1">
            <a:off x="8924372" y="4258192"/>
            <a:ext cx="141640" cy="1335616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664DDF1-999E-4A77-98A7-962253855A01}"/>
              </a:ext>
            </a:extLst>
          </p:cNvPr>
          <p:cNvCxnSpPr>
            <a:cxnSpLocks/>
          </p:cNvCxnSpPr>
          <p:nvPr/>
        </p:nvCxnSpPr>
        <p:spPr bwMode="auto">
          <a:xfrm>
            <a:off x="8186079" y="4240577"/>
            <a:ext cx="58919" cy="305095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CE9E43E-7571-453D-BF6A-0388AAA3D4BA}"/>
              </a:ext>
            </a:extLst>
          </p:cNvPr>
          <p:cNvCxnSpPr>
            <a:cxnSpLocks/>
          </p:cNvCxnSpPr>
          <p:nvPr/>
        </p:nvCxnSpPr>
        <p:spPr bwMode="auto">
          <a:xfrm>
            <a:off x="8238222" y="5275369"/>
            <a:ext cx="697037" cy="73599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lg" len="lg"/>
          </a:ln>
          <a:effectLst/>
        </p:spPr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276AE072-4386-4D23-9E8F-83B8FB95FAE4}"/>
              </a:ext>
            </a:extLst>
          </p:cNvPr>
          <p:cNvSpPr/>
          <p:nvPr/>
        </p:nvSpPr>
        <p:spPr bwMode="auto">
          <a:xfrm flipH="1">
            <a:off x="8887293" y="5284980"/>
            <a:ext cx="121920" cy="12192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D5A56BC-A04C-40B6-A856-A0EEB181087B}"/>
              </a:ext>
            </a:extLst>
          </p:cNvPr>
          <p:cNvCxnSpPr>
            <a:cxnSpLocks/>
          </p:cNvCxnSpPr>
          <p:nvPr/>
        </p:nvCxnSpPr>
        <p:spPr bwMode="auto">
          <a:xfrm flipV="1">
            <a:off x="7996340" y="4246140"/>
            <a:ext cx="1069672" cy="1287120"/>
          </a:xfrm>
          <a:prstGeom prst="line">
            <a:avLst/>
          </a:prstGeom>
          <a:noFill/>
          <a:ln w="2540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lg" len="lg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2ADF380-F291-45DB-9F92-F9EDE55F57EE}"/>
              </a:ext>
            </a:extLst>
          </p:cNvPr>
          <p:cNvCxnSpPr>
            <a:cxnSpLocks/>
          </p:cNvCxnSpPr>
          <p:nvPr/>
        </p:nvCxnSpPr>
        <p:spPr bwMode="auto">
          <a:xfrm>
            <a:off x="8578376" y="4258193"/>
            <a:ext cx="433529" cy="350308"/>
          </a:xfrm>
          <a:prstGeom prst="line">
            <a:avLst/>
          </a:prstGeom>
          <a:noFill/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61" name="Oval 60">
            <a:extLst>
              <a:ext uri="{FF2B5EF4-FFF2-40B4-BE49-F238E27FC236}">
                <a16:creationId xmlns:a16="http://schemas.microsoft.com/office/drawing/2014/main" id="{7D42714F-A074-476B-869A-E690B5355DF7}"/>
              </a:ext>
            </a:extLst>
          </p:cNvPr>
          <p:cNvSpPr/>
          <p:nvPr/>
        </p:nvSpPr>
        <p:spPr bwMode="auto">
          <a:xfrm>
            <a:off x="8162100" y="5217103"/>
            <a:ext cx="121920" cy="121920"/>
          </a:xfrm>
          <a:prstGeom prst="ellipse">
            <a:avLst/>
          </a:prstGeom>
          <a:solidFill>
            <a:srgbClr val="0000FF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F34B193-0614-4625-9075-F703031530D0}"/>
              </a:ext>
            </a:extLst>
          </p:cNvPr>
          <p:cNvSpPr/>
          <p:nvPr/>
        </p:nvSpPr>
        <p:spPr bwMode="auto">
          <a:xfrm flipH="1">
            <a:off x="7927859" y="4550255"/>
            <a:ext cx="121920" cy="121920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121917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667" dirty="0">
              <a:solidFill>
                <a:srgbClr val="191919"/>
              </a:solidFill>
              <a:latin typeface="HelvNeue Light for IBM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772A917-2113-456A-80F9-F431AAAC45FA}"/>
              </a:ext>
            </a:extLst>
          </p:cNvPr>
          <p:cNvSpPr txBox="1"/>
          <p:nvPr/>
        </p:nvSpPr>
        <p:spPr>
          <a:xfrm>
            <a:off x="7969672" y="3821448"/>
            <a:ext cx="61525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i="1" dirty="0">
                <a:solidFill>
                  <a:srgbClr val="00B050"/>
                </a:solidFill>
                <a:latin typeface="Symbol" panose="05050102010706020507" pitchFamily="18" charset="2"/>
              </a:rPr>
              <a:t>j</a:t>
            </a:r>
            <a:r>
              <a:rPr lang="en-US" sz="2133" baseline="-25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7B2093F-B440-4230-AD14-5EAEF4840874}"/>
              </a:ext>
            </a:extLst>
          </p:cNvPr>
          <p:cNvCxnSpPr>
            <a:cxnSpLocks/>
          </p:cNvCxnSpPr>
          <p:nvPr/>
        </p:nvCxnSpPr>
        <p:spPr bwMode="auto">
          <a:xfrm>
            <a:off x="8473502" y="4249393"/>
            <a:ext cx="241873" cy="371391"/>
          </a:xfrm>
          <a:prstGeom prst="line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888C770-45C5-4519-B784-234800B8BB4F}"/>
                  </a:ext>
                </a:extLst>
              </p:cNvPr>
              <p:cNvSpPr/>
              <p:nvPr/>
            </p:nvSpPr>
            <p:spPr>
              <a:xfrm>
                <a:off x="8183841" y="4420040"/>
                <a:ext cx="504497" cy="4205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33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n-US" sz="2133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133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888C770-45C5-4519-B784-234800B8BB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3841" y="4420040"/>
                <a:ext cx="504497" cy="420564"/>
              </a:xfrm>
              <a:prstGeom prst="rect">
                <a:avLst/>
              </a:prstGeom>
              <a:blipFill>
                <a:blip r:embed="rId6"/>
                <a:stretch>
                  <a:fillRect b="-14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E5F5A2E-6CAF-4DF9-883E-A8C922FAE875}"/>
                  </a:ext>
                </a:extLst>
              </p:cNvPr>
              <p:cNvSpPr/>
              <p:nvPr/>
            </p:nvSpPr>
            <p:spPr>
              <a:xfrm>
                <a:off x="2287943" y="3318101"/>
                <a:ext cx="2228495" cy="7072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33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33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𝜓</m:t>
                          </m:r>
                          <m:r>
                            <a:rPr lang="en-US" sz="2133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133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133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133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133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133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133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133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133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33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133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133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US" sz="2133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E5F5A2E-6CAF-4DF9-883E-A8C922FAE8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7943" y="3318101"/>
                <a:ext cx="2228495" cy="70724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459DC36-68DF-4ED8-9911-679CFC324285}"/>
                  </a:ext>
                </a:extLst>
              </p:cNvPr>
              <p:cNvSpPr/>
              <p:nvPr/>
            </p:nvSpPr>
            <p:spPr>
              <a:xfrm>
                <a:off x="4546084" y="4014969"/>
                <a:ext cx="2459776" cy="7584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33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133" i="1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2133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133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f>
                        <m:fPr>
                          <m:ctrlPr>
                            <a:rPr lang="en-US" sz="213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133">
                              <a:latin typeface="Cambria Math" panose="02040503050406030204" pitchFamily="18" charset="0"/>
                            </a:rPr>
                            <m:t>3</m:t>
                          </m:r>
                          <m:func>
                            <m:funcPr>
                              <m:ctrlPr>
                                <a:rPr lang="en-US" sz="2133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133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2133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sz="2133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2133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133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US" sz="2133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n-US" sz="2133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2133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133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num>
                                    <m:den>
                                      <m:r>
                                        <a:rPr lang="en-US" sz="2133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en-US" sz="2133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133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459DC36-68DF-4ED8-9911-679CFC3242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6084" y="4014969"/>
                <a:ext cx="2459776" cy="7584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2F02DD5-A907-4F92-8651-7236B71260B2}"/>
                  </a:ext>
                </a:extLst>
              </p:cNvPr>
              <p:cNvSpPr/>
              <p:nvPr/>
            </p:nvSpPr>
            <p:spPr>
              <a:xfrm>
                <a:off x="4594302" y="4787367"/>
                <a:ext cx="2384755" cy="7584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33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33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sz="2133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2133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133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f>
                        <m:fPr>
                          <m:ctrlPr>
                            <a:rPr lang="en-US" sz="2133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133">
                              <a:latin typeface="Cambria Math" panose="02040503050406030204" pitchFamily="18" charset="0"/>
                            </a:rPr>
                            <m:t>3</m:t>
                          </m:r>
                          <m:func>
                            <m:funcPr>
                              <m:ctrlPr>
                                <a:rPr lang="en-US" sz="2133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133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2133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sz="2133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2133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133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US" sz="2133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n-US" sz="2133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2133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133" i="1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num>
                                    <m:den>
                                      <m:r>
                                        <a:rPr lang="en-US" sz="2133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en-US" sz="2133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133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2F02DD5-A907-4F92-8651-7236B71260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4302" y="4787367"/>
                <a:ext cx="2384755" cy="7584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A61518-110F-4674-8AB2-F99B077FACB5}"/>
              </a:ext>
            </a:extLst>
          </p:cNvPr>
          <p:cNvCxnSpPr>
            <a:cxnSpLocks/>
          </p:cNvCxnSpPr>
          <p:nvPr/>
        </p:nvCxnSpPr>
        <p:spPr bwMode="auto">
          <a:xfrm>
            <a:off x="8623568" y="4840107"/>
            <a:ext cx="371625" cy="129333"/>
          </a:xfrm>
          <a:prstGeom prst="line">
            <a:avLst/>
          </a:prstGeom>
          <a:noFill/>
          <a:ln w="12700" cap="flat" cmpd="sng" algn="ctr">
            <a:solidFill>
              <a:srgbClr val="FF00FF"/>
            </a:solidFill>
            <a:prstDash val="solid"/>
            <a:round/>
            <a:headEnd type="stealth" w="lg" len="lg"/>
            <a:tailEnd type="stealth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17AB699-67C2-4003-AEA4-9F87BC956415}"/>
                  </a:ext>
                </a:extLst>
              </p:cNvPr>
              <p:cNvSpPr/>
              <p:nvPr/>
            </p:nvSpPr>
            <p:spPr>
              <a:xfrm>
                <a:off x="8501137" y="4898408"/>
                <a:ext cx="409086" cy="4205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33" i="1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US" sz="2133" dirty="0">
                  <a:solidFill>
                    <a:srgbClr val="FF00FF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17AB699-67C2-4003-AEA4-9F87BC9564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1137" y="4898408"/>
                <a:ext cx="409086" cy="42056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7884232-C0FE-402D-820E-63D8782D02F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78C0343-7EA3-4C01-AE44-52B7E142B0C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242677F-8D85-4B39-8597-D99BEF7F1E3A}"/>
              </a:ext>
            </a:extLst>
          </p:cNvPr>
          <p:cNvSpPr txBox="1"/>
          <p:nvPr/>
        </p:nvSpPr>
        <p:spPr>
          <a:xfrm>
            <a:off x="10540188" y="4420486"/>
            <a:ext cx="1312219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rgbClr val="FF0000"/>
                </a:solidFill>
              </a:rPr>
              <a:t>projected </a:t>
            </a:r>
          </a:p>
          <a:p>
            <a:r>
              <a:rPr lang="en-US" sz="2133" dirty="0">
                <a:solidFill>
                  <a:srgbClr val="FF0000"/>
                </a:solidFill>
              </a:rPr>
              <a:t>points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329B54D-C133-46C8-88CC-EF815A14AAA1}"/>
              </a:ext>
            </a:extLst>
          </p:cNvPr>
          <p:cNvCxnSpPr>
            <a:cxnSpLocks/>
          </p:cNvCxnSpPr>
          <p:nvPr/>
        </p:nvCxnSpPr>
        <p:spPr bwMode="auto">
          <a:xfrm flipH="1">
            <a:off x="9255235" y="4775609"/>
            <a:ext cx="1312327" cy="463137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73C0C31E-5A32-473B-9F36-B9EF7CEAA8DD}"/>
                  </a:ext>
                </a:extLst>
              </p:cNvPr>
              <p:cNvSpPr/>
              <p:nvPr/>
            </p:nvSpPr>
            <p:spPr>
              <a:xfrm>
                <a:off x="9788283" y="5461276"/>
                <a:ext cx="2193999" cy="7072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133" i="1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33" i="1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2133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133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133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133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133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133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133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133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133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133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US" sz="2133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133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133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133" dirty="0"/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73C0C31E-5A32-473B-9F36-B9EF7CEAA8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8283" y="5461276"/>
                <a:ext cx="2193999" cy="70724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itle 6">
            <a:extLst>
              <a:ext uri="{FF2B5EF4-FFF2-40B4-BE49-F238E27FC236}">
                <a16:creationId xmlns:a16="http://schemas.microsoft.com/office/drawing/2014/main" id="{00CB4B1A-ABD1-416A-87BA-1E576759D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592" y="15894"/>
            <a:ext cx="11621690" cy="517064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  Best-Fit 3-Sigma Corners for a Range of Wire Widths [</a:t>
            </a:r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28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28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</a:p>
        </p:txBody>
      </p:sp>
    </p:spTree>
    <p:extLst>
      <p:ext uri="{BB962C8B-B14F-4D97-AF65-F5344CB8AC3E}">
        <p14:creationId xmlns:p14="http://schemas.microsoft.com/office/powerpoint/2010/main" val="1949170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1129</Words>
  <Application>Microsoft Office PowerPoint</Application>
  <PresentationFormat>Widescreen</PresentationFormat>
  <Paragraphs>204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DengXian</vt:lpstr>
      <vt:lpstr>HelvNeue Light for IBM</vt:lpstr>
      <vt:lpstr>宋体</vt:lpstr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   Wire Resistance’s Statistical Model</vt:lpstr>
      <vt:lpstr>   Wire Resistance’s 3-Sigma Corners for One Width</vt:lpstr>
      <vt:lpstr>   Wmin’s High-Probability Corner for a Larger Width </vt:lpstr>
      <vt:lpstr>   Wmin’s Low-Probability Corner for a Larger Width </vt:lpstr>
      <vt:lpstr>   Best-Fit 3-Sigma Corners for a Range of Wire Widths [wmin, wmax] </vt:lpstr>
      <vt:lpstr>   Improved Corner Model Accuracy for [Wmin, Wmax]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Ning Lu</dc:creator>
  <cp:lastModifiedBy>Ning Lu</cp:lastModifiedBy>
  <cp:revision>140</cp:revision>
  <dcterms:created xsi:type="dcterms:W3CDTF">2019-01-03T02:15:48Z</dcterms:created>
  <dcterms:modified xsi:type="dcterms:W3CDTF">2019-05-22T19:26:59Z</dcterms:modified>
</cp:coreProperties>
</file>